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8" r:id="rId2"/>
    <p:sldId id="277" r:id="rId3"/>
    <p:sldId id="274" r:id="rId4"/>
    <p:sldId id="278" r:id="rId5"/>
    <p:sldId id="284" r:id="rId6"/>
    <p:sldId id="283" r:id="rId7"/>
    <p:sldId id="285" r:id="rId8"/>
    <p:sldId id="286" r:id="rId9"/>
    <p:sldId id="287" r:id="rId10"/>
    <p:sldId id="273" r:id="rId11"/>
    <p:sldId id="293" r:id="rId12"/>
    <p:sldId id="257" r:id="rId13"/>
    <p:sldId id="291" r:id="rId14"/>
    <p:sldId id="294" r:id="rId15"/>
    <p:sldId id="289" r:id="rId16"/>
    <p:sldId id="295" r:id="rId17"/>
    <p:sldId id="297" r:id="rId18"/>
    <p:sldId id="259" r:id="rId19"/>
    <p:sldId id="296" r:id="rId20"/>
    <p:sldId id="260" r:id="rId21"/>
    <p:sldId id="262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2057" autoAdjust="0"/>
    <p:restoredTop sz="94692" autoAdjust="0"/>
  </p:normalViewPr>
  <p:slideViewPr>
    <p:cSldViewPr>
      <p:cViewPr varScale="1">
        <p:scale>
          <a:sx n="98" d="100"/>
          <a:sy n="98" d="100"/>
        </p:scale>
        <p:origin x="-9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A6F5D-BA9C-483F-8058-3716A2A8FC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06590-B212-48EA-B83E-72C6306B3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6590-B212-48EA-B83E-72C6306B3D7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3105835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4" name="Рисунок 3" descr="18768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305800" cy="3286148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err="1" smtClean="0">
                <a:latin typeface="Times New Roman" pitchFamily="18" charset="0"/>
                <a:cs typeface="Times New Roman" pitchFamily="18" charset="0"/>
              </a:rPr>
              <a:t>Наваринское</a:t>
            </a: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 сражение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305800" cy="65321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Коренной перелом</a:t>
            </a:r>
            <a:endParaRPr lang="ru-RU" sz="4000" dirty="0"/>
          </a:p>
        </p:txBody>
      </p:sp>
      <p:pic>
        <p:nvPicPr>
          <p:cNvPr id="5" name="Рисунок 4" descr="C:\Documents and Settings\Admin\Рабочий стол\pvWGf_jEJbY.jpg"/>
          <p:cNvPicPr/>
          <p:nvPr/>
        </p:nvPicPr>
        <p:blipFill>
          <a:blip r:embed="rId3"/>
          <a:srcRect t="3691"/>
          <a:stretch>
            <a:fillRect/>
          </a:stretch>
        </p:blipFill>
        <p:spPr bwMode="auto">
          <a:xfrm>
            <a:off x="1000100" y="1214422"/>
            <a:ext cx="6929486" cy="49292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6143644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Положение сторон противников</a:t>
            </a:r>
            <a:endParaRPr lang="ru-RU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05800" cy="65321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Коренной перелом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000240"/>
            <a:ext cx="342902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</a:t>
            </a:r>
          </a:p>
          <a:p>
            <a:pPr algn="ctr"/>
            <a:r>
              <a:rPr lang="ru-RU" sz="2400" b="1" dirty="0" smtClean="0"/>
              <a:t>Флагманский «Азов» вступил в бой                          с пятью кораблями противника, потопив сразу два из них, поспешил на выручку английской «Азии». </a:t>
            </a:r>
          </a:p>
          <a:p>
            <a:endParaRPr lang="ru-RU" dirty="0"/>
          </a:p>
        </p:txBody>
      </p:sp>
      <p:pic>
        <p:nvPicPr>
          <p:cNvPr id="35841" name="Picture 1" descr="C:\Documents and Settings\Admin\Рабочий стол\300px-Азов_(182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643050"/>
            <a:ext cx="4980848" cy="39514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14876" y="5857892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«Азов» в бою </a:t>
            </a:r>
            <a:endParaRPr lang="ru-RU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50006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Коренной перелом</a:t>
            </a:r>
            <a:endParaRPr lang="ru-RU" sz="4000" dirty="0"/>
          </a:p>
        </p:txBody>
      </p:sp>
      <p:pic>
        <p:nvPicPr>
          <p:cNvPr id="1026" name="Picture 2" descr="Наваринское с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357298"/>
            <a:ext cx="4660372" cy="3601803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Zr47laSJ_4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357430"/>
            <a:ext cx="4357718" cy="28178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57818" y="57864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919008"/>
            <a:ext cx="885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Российские линейные корабли и фрегаты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 ожесточенным огнем противника совершали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чёткие и своевременные маневры.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71480"/>
            <a:ext cx="8305800" cy="51033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Коренной перелом</a:t>
            </a:r>
            <a:endParaRPr lang="ru-RU" sz="40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5857892"/>
            <a:ext cx="75724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скадра Л.П.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Гейдена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обеспечила коренной перелом в сражении.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3794" name="Picture 2" descr="C:\Documents and Settings\Admin\Рабочий стол\17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7858180" cy="4520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3058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Окончание сражения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Documents and Settings\Admin\Рабочий стол\blin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0" y="1457325"/>
            <a:ext cx="6667500" cy="39433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5572140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Союзная эскадра разгромила весь турецкий флот,      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потеряв ни одного боевого судна.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058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Итоги сражения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357298"/>
            <a:ext cx="80724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Наваринское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сражение – пролог к очередной                          русско-турецкой войне.  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Резкое изменение в соотношении греко-турецких сил. 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Завоевание греками  автономии. 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Укрепление положения России на европейской арене.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17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Итоги сражения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857364"/>
            <a:ext cx="84296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Россия потеряла в бою 57 человек убитыми и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121 ранеными.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Франция — 43 убитыми и 133 ранеными.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Великобритания — 75 убитыми и 197 ранеными.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Османы — 4109 человек (около 3 тысяч — убитыми).</a:t>
            </a:r>
            <a:r>
              <a:rPr lang="ru-RU" sz="2400" dirty="0" smtClean="0">
                <a:solidFill>
                  <a:srgbClr val="000000"/>
                </a:solidFill>
                <a:latin typeface="Open Sans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Русские не потеряли ни одного корабля.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Потери турецкого флота –  60 кораблей.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Флагман русской эскадры «Азов» уничтожил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 турецких кораблей.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305800" cy="58177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Герои сражения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50px-Sigismund_Gustaaf_graaf_Van_Heiden_Reinestei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9" y="1285860"/>
            <a:ext cx="2571768" cy="32301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50057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Гейден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Логин Петрович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1773 – 1850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контр-адмирал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Пожалован в вице-адмиралы и удостоен ордена Святого Георгия 3-го класса </a:t>
            </a:r>
            <a:r>
              <a:rPr lang="ru-RU" sz="2000" i="1" dirty="0" smtClean="0"/>
              <a:t>«… воздаяние отличной храбрости, оказанной в морском сражении 8-го октября 1827 года при </a:t>
            </a:r>
            <a:r>
              <a:rPr lang="ru-RU" sz="2000" i="1" dirty="0" err="1" smtClean="0"/>
              <a:t>Наварине</a:t>
            </a:r>
            <a:r>
              <a:rPr lang="ru-RU" sz="2000" i="1" dirty="0" smtClean="0"/>
              <a:t>.»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305800" cy="51033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Герои «Азова»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267px-Lazarev_MP_by_Schwe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428736"/>
            <a:ext cx="2533650" cy="33623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43174" y="5072074"/>
            <a:ext cx="3500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Лазарев Михаил Петрович (1788-1851) </a:t>
            </a:r>
          </a:p>
          <a:p>
            <a:pPr algn="ctr"/>
            <a:r>
              <a:rPr lang="ru-RU" b="1" dirty="0" smtClean="0"/>
              <a:t>русский флотоводец</a:t>
            </a:r>
          </a:p>
          <a:p>
            <a:pPr algn="ctr"/>
            <a:r>
              <a:rPr lang="ru-RU" b="1" dirty="0" smtClean="0"/>
              <a:t>адмирал</a:t>
            </a:r>
          </a:p>
          <a:p>
            <a:pPr algn="ctr"/>
            <a:endParaRPr lang="ru-RU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3058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Герои «Азова»</a:t>
            </a:r>
            <a:endParaRPr lang="ru-RU" sz="4000" dirty="0"/>
          </a:p>
        </p:txBody>
      </p:sp>
      <p:pic>
        <p:nvPicPr>
          <p:cNvPr id="3" name="Рисунок 2" descr="250px-Pavel_Nakhimo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357298"/>
            <a:ext cx="2381250" cy="2943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44" y="4429132"/>
            <a:ext cx="28575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Нахимов </a:t>
            </a:r>
          </a:p>
          <a:p>
            <a:pPr algn="ctr"/>
            <a:r>
              <a:rPr lang="ru-RU" sz="2000" b="1" dirty="0" smtClean="0"/>
              <a:t>Павел Степанович</a:t>
            </a:r>
          </a:p>
          <a:p>
            <a:pPr algn="ctr"/>
            <a:r>
              <a:rPr lang="ru-RU" sz="2000" b="1" dirty="0" smtClean="0"/>
              <a:t>  1802-1855 </a:t>
            </a:r>
          </a:p>
          <a:p>
            <a:pPr algn="ctr"/>
            <a:r>
              <a:rPr lang="ru-RU" sz="2000" b="1" dirty="0" smtClean="0"/>
              <a:t>лейтенант 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   </a:t>
            </a:r>
          </a:p>
          <a:p>
            <a:endParaRPr lang="ru-RU" dirty="0"/>
          </a:p>
        </p:txBody>
      </p:sp>
      <p:pic>
        <p:nvPicPr>
          <p:cNvPr id="7" name="Picture 1" descr="C:\Documents and Settings\Admin\Рабочий стол\kornilov_vladimir.jpg"/>
          <p:cNvPicPr>
            <a:picLocks noChangeAspect="1" noChangeArrowheads="1"/>
          </p:cNvPicPr>
          <p:nvPr/>
        </p:nvPicPr>
        <p:blipFill>
          <a:blip r:embed="rId4"/>
          <a:srcRect b="2844"/>
          <a:stretch>
            <a:fillRect/>
          </a:stretch>
        </p:blipFill>
        <p:spPr bwMode="auto">
          <a:xfrm>
            <a:off x="6286512" y="1357298"/>
            <a:ext cx="2500330" cy="295257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286512" y="4429132"/>
            <a:ext cx="2857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Корнилов </a:t>
            </a:r>
          </a:p>
          <a:p>
            <a:pPr algn="ctr"/>
            <a:r>
              <a:rPr lang="ru-RU" b="1" dirty="0" smtClean="0"/>
              <a:t>  Владимир Алексеевич</a:t>
            </a:r>
          </a:p>
          <a:p>
            <a:pPr algn="ctr"/>
            <a:r>
              <a:rPr lang="ru-RU" b="1" dirty="0" smtClean="0"/>
              <a:t>1806-1854</a:t>
            </a:r>
          </a:p>
          <a:p>
            <a:pPr algn="ctr"/>
            <a:r>
              <a:rPr lang="ru-RU" b="1" dirty="0" smtClean="0"/>
              <a:t>мичман </a:t>
            </a:r>
          </a:p>
          <a:p>
            <a:pPr algn="ctr"/>
            <a:endParaRPr lang="ru-RU" dirty="0"/>
          </a:p>
        </p:txBody>
      </p:sp>
      <p:pic>
        <p:nvPicPr>
          <p:cNvPr id="9" name="Рисунок 8" descr="255px-Istominvi.jpeg"/>
          <p:cNvPicPr>
            <a:picLocks noChangeAspect="1"/>
          </p:cNvPicPr>
          <p:nvPr/>
        </p:nvPicPr>
        <p:blipFill>
          <a:blip r:embed="rId5"/>
          <a:srcRect b="34101"/>
          <a:stretch>
            <a:fillRect/>
          </a:stretch>
        </p:blipFill>
        <p:spPr>
          <a:xfrm>
            <a:off x="3143240" y="2143116"/>
            <a:ext cx="2701866" cy="278608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28926" y="5072074"/>
            <a:ext cx="35004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Истомин </a:t>
            </a:r>
          </a:p>
          <a:p>
            <a:pPr algn="ctr"/>
            <a:r>
              <a:rPr lang="ru-RU" b="1" dirty="0" smtClean="0"/>
              <a:t>Владимир Иванович</a:t>
            </a:r>
          </a:p>
          <a:p>
            <a:pPr algn="ctr"/>
            <a:r>
              <a:rPr lang="ru-RU" b="1" dirty="0" smtClean="0"/>
              <a:t>1809-1855</a:t>
            </a:r>
          </a:p>
          <a:p>
            <a:pPr algn="ctr"/>
            <a:r>
              <a:rPr lang="ru-RU" b="1" dirty="0" smtClean="0"/>
              <a:t>гардемарин</a:t>
            </a:r>
          </a:p>
          <a:p>
            <a:pPr algn="ctr"/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Наваринское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морское сражение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2214554"/>
            <a:ext cx="457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октября 1827 года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русский флот с союзниками</a:t>
            </a:r>
            <a:r>
              <a:rPr lang="ru-RU" sz="2800" dirty="0" smtClean="0"/>
              <a:t>                                   </a:t>
            </a:r>
            <a:r>
              <a:rPr lang="ru-RU" sz="2800" b="1" dirty="0" smtClean="0"/>
              <a:t>(Англия и Франция) 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разгромил турецкий флот                                                   в морском сражении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берегов Греции.</a:t>
            </a:r>
            <a:endParaRPr lang="ru-RU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058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Герои «Азова»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000109"/>
            <a:ext cx="9144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Корабль «Азов» получил кормовой георгиевский флаг.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Михаил Петрович Лазарев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 чин контр-адмирала,</a:t>
            </a:r>
          </a:p>
          <a:p>
            <a:pPr algn="ctr"/>
            <a:r>
              <a:rPr lang="ru-RU" sz="2000" b="1" dirty="0" smtClean="0"/>
              <a:t> Командорский крест ордена Спасителя (греческий), </a:t>
            </a:r>
          </a:p>
          <a:p>
            <a:pPr algn="ctr"/>
            <a:r>
              <a:rPr lang="ru-RU" sz="2000" b="1" dirty="0" smtClean="0"/>
              <a:t>орден Бани (английский),</a:t>
            </a:r>
          </a:p>
          <a:p>
            <a:pPr algn="ctr"/>
            <a:r>
              <a:rPr lang="ru-RU" sz="2000" b="1" dirty="0" smtClean="0"/>
              <a:t> орден Святого Людовика (французский).</a:t>
            </a:r>
            <a:endParaRPr lang="ru-RU" sz="1200" b="1" dirty="0" smtClean="0"/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Молодой лейтенант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Павел Степанович Нахимов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— чин капитан-лейтенанта,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орден святого Георгия,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командование корветом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Наварин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Мичман </a:t>
            </a:r>
            <a:r>
              <a:rPr lang="ru-RU" sz="2000" b="1" i="1" dirty="0" smtClean="0"/>
              <a:t>Владимир Алексеевич Корнилов </a:t>
            </a:r>
            <a:r>
              <a:rPr lang="ru-RU" sz="2000" b="1" dirty="0" smtClean="0"/>
              <a:t>награждён орденом Святой Анны 4-й степени, французским орденом Святого Людовика, английским орденом Бани и греческим орденом Спасителя.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err="1" smtClean="0"/>
              <a:t>Гардамарин</a:t>
            </a:r>
            <a:r>
              <a:rPr lang="ru-RU" sz="2000" b="1" i="1" dirty="0" smtClean="0"/>
              <a:t> Владимир Истомин  </a:t>
            </a:r>
            <a:r>
              <a:rPr lang="ru-RU" sz="2000" b="1" dirty="0" smtClean="0"/>
              <a:t>награждён Георгиевским крестом и произведён в мичманы. </a:t>
            </a:r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58204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Наваринское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сражение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071678"/>
            <a:ext cx="8215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Крупное морское сражение 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1827 года 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является одной из самых славных страниц в истории российского флота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595021"/>
            <a:ext cx="75009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sz="2400" b="1" dirty="0" smtClean="0"/>
              <a:t>Когда состоялось сражение?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Где проходило сражение?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Причины сражения?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Кто участвовал в сражении?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Кто возглавил союзную эскадру?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Назовите командующего русской эскадрой.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Кто обеспечил коренной перелом в сражении?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Кто победил?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Итоги сражения?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Назовите героев сражения.</a:t>
            </a:r>
          </a:p>
          <a:p>
            <a:pPr marL="342900" indent="-342900">
              <a:buAutoNum type="arabicPeriod"/>
            </a:pPr>
            <a:endParaRPr lang="ru-RU" b="1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714356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Вопросы </a:t>
            </a:r>
            <a:endParaRPr lang="ru-RU"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Россия и Европа в первой половине XIX века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357430"/>
            <a:ext cx="735811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</a:p>
          <a:p>
            <a:pPr algn="ctr"/>
            <a:r>
              <a:rPr lang="ru-RU" sz="2400" b="1" dirty="0" smtClean="0"/>
              <a:t>Российская империя  - полноправный участник международного политического процесса. «Священный союз» - сохранение существовавших в европейских странах политических режимов.  </a:t>
            </a:r>
          </a:p>
          <a:p>
            <a:pPr algn="ctr"/>
            <a:r>
              <a:rPr lang="ru-RU" sz="2400" b="1" dirty="0" smtClean="0"/>
              <a:t>Борьба стран Балканского полуострова                          за независимость</a:t>
            </a:r>
          </a:p>
          <a:p>
            <a:pPr algn="ctr"/>
            <a:r>
              <a:rPr lang="ru-RU" sz="2400" b="1" dirty="0" smtClean="0"/>
              <a:t>1821 г.  -  греческое восстание.</a:t>
            </a:r>
            <a:endParaRPr lang="ru-RU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2464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сновные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причины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857364"/>
            <a:ext cx="7715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Россия, Франция, Англия: </a:t>
            </a:r>
          </a:p>
          <a:p>
            <a:pPr algn="ctr"/>
            <a:r>
              <a:rPr lang="ru-RU" sz="2400" b="1" dirty="0" smtClean="0"/>
              <a:t>мирное урегулирование отношений Балканского государства и Османской империи. </a:t>
            </a:r>
          </a:p>
          <a:p>
            <a:pPr algn="ctr"/>
            <a:r>
              <a:rPr lang="ru-RU" sz="2400" b="1" dirty="0" smtClean="0"/>
              <a:t>Османская империя: </a:t>
            </a:r>
          </a:p>
          <a:p>
            <a:pPr algn="ctr"/>
            <a:r>
              <a:rPr lang="ru-RU" sz="2400" b="1" dirty="0" smtClean="0"/>
              <a:t>нарушение требований Петербургского протокола  1826 г., </a:t>
            </a:r>
          </a:p>
          <a:p>
            <a:pPr algn="ctr"/>
            <a:r>
              <a:rPr lang="ru-RU" sz="2400" b="1" dirty="0" smtClean="0"/>
              <a:t>отказ признания Лондонской конвенции 1827 г.</a:t>
            </a:r>
          </a:p>
          <a:p>
            <a:pPr algn="ctr"/>
            <a:endParaRPr lang="ru-RU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3058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Расстановка сил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1357297"/>
          <a:ext cx="7715304" cy="5361153"/>
        </p:xfrm>
        <a:graphic>
          <a:graphicData uri="http://schemas.openxmlformats.org/drawingml/2006/table">
            <a:tbl>
              <a:tblPr/>
              <a:tblGrid>
                <a:gridCol w="3750495"/>
                <a:gridCol w="3964809"/>
              </a:tblGrid>
              <a:tr h="363712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Противники</a:t>
                      </a:r>
                    </a:p>
                  </a:txBody>
                  <a:tcPr marL="38705" marR="38705" marT="19352" marB="1935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4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507">
                <a:tc gridSpan="2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38705" marR="38705" marT="19352" marB="1935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30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dirty="0" smtClean="0">
                          <a:solidFill>
                            <a:schemeClr val="accent1"/>
                          </a:solidFill>
                        </a:rPr>
                        <a:t>Российская</a:t>
                      </a:r>
                      <a:r>
                        <a:rPr lang="ru-RU" sz="1800" b="1" baseline="0" dirty="0" smtClean="0">
                          <a:solidFill>
                            <a:schemeClr val="accent1"/>
                          </a:solidFill>
                        </a:rPr>
                        <a:t> империя</a:t>
                      </a:r>
                    </a:p>
                    <a:p>
                      <a:pPr algn="ctr" fontAlgn="t"/>
                      <a:r>
                        <a:rPr lang="ru-RU" sz="1800" b="1" baseline="0" dirty="0" smtClean="0">
                          <a:solidFill>
                            <a:schemeClr val="accent1"/>
                          </a:solidFill>
                        </a:rPr>
                        <a:t>Великобритания</a:t>
                      </a:r>
                    </a:p>
                    <a:p>
                      <a:pPr algn="ctr" fontAlgn="t"/>
                      <a:r>
                        <a:rPr lang="ru-RU" sz="1800" b="1" baseline="0" dirty="0" smtClean="0">
                          <a:solidFill>
                            <a:schemeClr val="accent1"/>
                          </a:solidFill>
                        </a:rPr>
                        <a:t>Франция</a:t>
                      </a:r>
                      <a:endParaRPr lang="ru-RU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8705" marR="38705" marT="19352" marB="1935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dirty="0" smtClean="0">
                          <a:solidFill>
                            <a:schemeClr val="accent1"/>
                          </a:solidFill>
                        </a:rPr>
                        <a:t>Османская</a:t>
                      </a:r>
                      <a:r>
                        <a:rPr lang="ru-RU" sz="1800" b="1" baseline="0" dirty="0" smtClean="0">
                          <a:solidFill>
                            <a:schemeClr val="accent1"/>
                          </a:solidFill>
                        </a:rPr>
                        <a:t> империя</a:t>
                      </a:r>
                    </a:p>
                    <a:p>
                      <a:pPr algn="ctr" fontAlgn="t"/>
                      <a:r>
                        <a:rPr lang="ru-RU" sz="1800" b="1" baseline="0" dirty="0" smtClean="0">
                          <a:solidFill>
                            <a:schemeClr val="accent1"/>
                          </a:solidFill>
                        </a:rPr>
                        <a:t>Египет в составе Османской империи</a:t>
                      </a:r>
                      <a:endParaRPr lang="ru-RU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8705" marR="38705" marT="19352" marB="1935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31439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800" b="1" dirty="0"/>
                        <a:t>Командующие</a:t>
                      </a:r>
                    </a:p>
                  </a:txBody>
                  <a:tcPr marL="38705" marR="38705" marT="19352" marB="1935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4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507">
                <a:tc gridSpan="2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38705" marR="38705" marT="19352" marB="1935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9977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accent1"/>
                          </a:solidFill>
                        </a:rPr>
                        <a:t>Вице-адмирал                                 Э. </a:t>
                      </a:r>
                      <a:r>
                        <a:rPr lang="ru-RU" sz="2400" b="1" dirty="0" err="1" smtClean="0">
                          <a:solidFill>
                            <a:schemeClr val="accent1"/>
                          </a:solidFill>
                        </a:rPr>
                        <a:t>Кодрингтон</a:t>
                      </a:r>
                      <a:endParaRPr lang="ru-RU" sz="2400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accent1"/>
                          </a:solidFill>
                        </a:rPr>
                        <a:t>Контр-адмирал                     А. </a:t>
                      </a:r>
                      <a:r>
                        <a:rPr lang="ru-RU" sz="2400" b="1" dirty="0" err="1" smtClean="0">
                          <a:solidFill>
                            <a:schemeClr val="accent1"/>
                          </a:solidFill>
                        </a:rPr>
                        <a:t>де-Риньи</a:t>
                      </a:r>
                      <a:endParaRPr lang="ru-RU" sz="2400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accent1"/>
                          </a:solidFill>
                        </a:rPr>
                        <a:t>Контр-адмирал                     Л. П. </a:t>
                      </a:r>
                      <a:r>
                        <a:rPr lang="ru-RU" sz="2400" b="1" dirty="0" err="1" smtClean="0">
                          <a:solidFill>
                            <a:schemeClr val="accent1"/>
                          </a:solidFill>
                        </a:rPr>
                        <a:t>Гейден</a:t>
                      </a:r>
                      <a:endParaRPr lang="ru-RU" sz="2400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pPr algn="ctr" fontAlgn="t"/>
                      <a:endParaRPr lang="ru-RU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38705" marR="38705" marT="19352" marB="1935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400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pPr algn="ctr" fontAlgn="t"/>
                      <a:r>
                        <a:rPr lang="ru-RU" sz="2400" b="1" dirty="0" smtClean="0">
                          <a:solidFill>
                            <a:schemeClr val="accent1"/>
                          </a:solidFill>
                        </a:rPr>
                        <a:t>Ибрагим</a:t>
                      </a:r>
                      <a:r>
                        <a:rPr lang="ru-RU" sz="2400" b="1" baseline="0" dirty="0" smtClean="0">
                          <a:solidFill>
                            <a:schemeClr val="accent1"/>
                          </a:solidFill>
                        </a:rPr>
                        <a:t> -паша</a:t>
                      </a:r>
                      <a:endParaRPr lang="ru-RU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8705" marR="38705" marT="19352" marB="1935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5507">
                <a:tc gridSpan="2">
                  <a:txBody>
                    <a:bodyPr/>
                    <a:lstStyle/>
                    <a:p>
                      <a:pPr algn="ctr" fontAlgn="t"/>
                      <a:endParaRPr lang="ru-RU" sz="800" dirty="0"/>
                    </a:p>
                  </a:txBody>
                  <a:tcPr marL="38705" marR="38705" marT="19352" marB="1935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4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683">
                <a:tc gridSpan="2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38705" marR="38705" marT="19352" marB="1935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22" name="Picture 2" descr="Флаг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</p:spPr>
      </p:pic>
      <p:pic>
        <p:nvPicPr>
          <p:cNvPr id="30723" name="Picture 3" descr="Флаг Великобритан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</p:spPr>
      </p:pic>
      <p:pic>
        <p:nvPicPr>
          <p:cNvPr id="30724" name="Picture 4" descr="Флаг Фран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</p:spPr>
      </p:pic>
      <p:pic>
        <p:nvPicPr>
          <p:cNvPr id="30725" name="Picture 5" descr="Флаг Османской импер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</p:spPr>
      </p:pic>
      <p:pic>
        <p:nvPicPr>
          <p:cNvPr id="30726" name="Picture 6" descr="Флаг Великобритан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</p:spPr>
      </p:pic>
      <p:pic>
        <p:nvPicPr>
          <p:cNvPr id="30727" name="Picture 7" descr="Флаг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</p:spPr>
      </p:pic>
      <p:pic>
        <p:nvPicPr>
          <p:cNvPr id="30728" name="Picture 8" descr="Флаг Фран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</p:spPr>
      </p:pic>
      <p:pic>
        <p:nvPicPr>
          <p:cNvPr id="30729" name="Picture 9" descr="Флаг Османской импер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305800" cy="57150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Расстановка сил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1500174"/>
          <a:ext cx="7815128" cy="4786346"/>
        </p:xfrm>
        <a:graphic>
          <a:graphicData uri="http://schemas.openxmlformats.org/drawingml/2006/table">
            <a:tbl>
              <a:tblPr/>
              <a:tblGrid>
                <a:gridCol w="3857652"/>
                <a:gridCol w="3957476"/>
              </a:tblGrid>
              <a:tr h="1355695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accent1"/>
                          </a:solidFill>
                        </a:rPr>
                        <a:t>   Россия, Великобритания,                      Франция</a:t>
                      </a:r>
                      <a:endParaRPr lang="ru-RU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8705" marR="38705" marT="19352" marB="1935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accent1"/>
                          </a:solidFill>
                        </a:rPr>
                        <a:t>Османская империя и                             Египетский флот                                                    в составе Османской империи</a:t>
                      </a:r>
                    </a:p>
                    <a:p>
                      <a:pPr algn="ctr"/>
                      <a:r>
                        <a:rPr lang="ru-RU" sz="1800" dirty="0" smtClean="0"/>
                        <a:t>                                                                  </a:t>
                      </a:r>
                    </a:p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                                                                        </a:t>
                      </a:r>
                      <a:endParaRPr lang="ru-RU" sz="1800" dirty="0"/>
                    </a:p>
                  </a:txBody>
                  <a:tcPr marL="38705" marR="38705" marT="19352" marB="1935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27402">
                <a:tc>
                  <a:txBody>
                    <a:bodyPr/>
                    <a:lstStyle/>
                    <a:p>
                      <a:pPr algn="ctr" fontAlgn="t"/>
                      <a:endParaRPr lang="ru-RU" sz="2400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pPr algn="ctr" fontAlgn="t"/>
                      <a:r>
                        <a:rPr lang="ru-RU" sz="2400" b="1" dirty="0" smtClean="0">
                          <a:solidFill>
                            <a:schemeClr val="accent1"/>
                          </a:solidFill>
                        </a:rPr>
                        <a:t>10 </a:t>
                      </a:r>
                      <a:r>
                        <a:rPr lang="ru-RU" sz="2400" b="1" dirty="0">
                          <a:solidFill>
                            <a:schemeClr val="accent1"/>
                          </a:solidFill>
                        </a:rPr>
                        <a:t>линейных </a:t>
                      </a:r>
                      <a:r>
                        <a:rPr lang="ru-RU" sz="2400" b="1" dirty="0" smtClean="0">
                          <a:solidFill>
                            <a:schemeClr val="accent1"/>
                          </a:solidFill>
                        </a:rPr>
                        <a:t>кораблей</a:t>
                      </a:r>
                      <a:r>
                        <a:rPr lang="ru-RU" sz="2400" b="1" dirty="0">
                          <a:solidFill>
                            <a:schemeClr val="accent1"/>
                          </a:solidFill>
                        </a:rPr>
                        <a:t/>
                      </a:r>
                      <a:br>
                        <a:rPr lang="ru-RU" sz="24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400" b="1" dirty="0">
                          <a:solidFill>
                            <a:schemeClr val="accent1"/>
                          </a:solidFill>
                        </a:rPr>
                        <a:t>10 </a:t>
                      </a:r>
                      <a:r>
                        <a:rPr lang="ru-RU" sz="2400" b="1" dirty="0" smtClean="0">
                          <a:solidFill>
                            <a:schemeClr val="accent1"/>
                          </a:solidFill>
                        </a:rPr>
                        <a:t>фрегатов</a:t>
                      </a:r>
                      <a:r>
                        <a:rPr lang="ru-RU" sz="2400" b="1" dirty="0">
                          <a:solidFill>
                            <a:schemeClr val="accent1"/>
                          </a:solidFill>
                        </a:rPr>
                        <a:t/>
                      </a:r>
                      <a:br>
                        <a:rPr lang="ru-RU" sz="24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400" b="1" dirty="0">
                          <a:solidFill>
                            <a:schemeClr val="accent1"/>
                          </a:solidFill>
                        </a:rPr>
                        <a:t>4 </a:t>
                      </a:r>
                      <a:r>
                        <a:rPr lang="ru-RU" sz="2400" b="1" dirty="0" smtClean="0">
                          <a:solidFill>
                            <a:schemeClr val="accent1"/>
                          </a:solidFill>
                        </a:rPr>
                        <a:t>брига</a:t>
                      </a:r>
                      <a:r>
                        <a:rPr lang="ru-RU" sz="2400" b="1" dirty="0">
                          <a:solidFill>
                            <a:schemeClr val="accent1"/>
                          </a:solidFill>
                        </a:rPr>
                        <a:t/>
                      </a:r>
                      <a:br>
                        <a:rPr lang="ru-RU" sz="24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400" b="1" dirty="0">
                          <a:solidFill>
                            <a:schemeClr val="accent1"/>
                          </a:solidFill>
                        </a:rPr>
                        <a:t>2 </a:t>
                      </a:r>
                      <a:r>
                        <a:rPr lang="ru-RU" sz="2400" b="1" dirty="0" smtClean="0">
                          <a:solidFill>
                            <a:schemeClr val="accent1"/>
                          </a:solidFill>
                        </a:rPr>
                        <a:t>корвета</a:t>
                      </a:r>
                      <a:r>
                        <a:rPr lang="ru-RU" sz="2400" b="1" dirty="0">
                          <a:solidFill>
                            <a:schemeClr val="accent1"/>
                          </a:solidFill>
                        </a:rPr>
                        <a:t/>
                      </a:r>
                      <a:br>
                        <a:rPr lang="ru-RU" sz="24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400" b="1" dirty="0">
                          <a:solidFill>
                            <a:schemeClr val="accent1"/>
                          </a:solidFill>
                        </a:rPr>
                        <a:t>1 тендер</a:t>
                      </a:r>
                    </a:p>
                  </a:txBody>
                  <a:tcPr marL="38705" marR="38705" marT="19352" marB="1935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pPr algn="ctr" fontAlgn="t"/>
                      <a:r>
                        <a:rPr lang="ru-RU" sz="2000" b="1" dirty="0" smtClean="0">
                          <a:solidFill>
                            <a:schemeClr val="accent1"/>
                          </a:solidFill>
                        </a:rPr>
                        <a:t>3 </a:t>
                      </a: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линейных </a:t>
                      </a:r>
                      <a:r>
                        <a:rPr lang="ru-RU" sz="2000" b="1" dirty="0" smtClean="0">
                          <a:solidFill>
                            <a:schemeClr val="accent1"/>
                          </a:solidFill>
                        </a:rPr>
                        <a:t>корабля</a:t>
                      </a: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/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17 </a:t>
                      </a:r>
                      <a:r>
                        <a:rPr lang="ru-RU" sz="2000" b="1" dirty="0" smtClean="0">
                          <a:solidFill>
                            <a:schemeClr val="accent1"/>
                          </a:solidFill>
                        </a:rPr>
                        <a:t>фрегатов</a:t>
                      </a: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/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30 </a:t>
                      </a:r>
                      <a:r>
                        <a:rPr lang="ru-RU" sz="2000" b="1" dirty="0" smtClean="0">
                          <a:solidFill>
                            <a:schemeClr val="accent1"/>
                          </a:solidFill>
                        </a:rPr>
                        <a:t>корветов</a:t>
                      </a: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/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28 </a:t>
                      </a:r>
                      <a:r>
                        <a:rPr lang="ru-RU" sz="2000" b="1" dirty="0" smtClean="0">
                          <a:solidFill>
                            <a:schemeClr val="accent1"/>
                          </a:solidFill>
                        </a:rPr>
                        <a:t>бригов</a:t>
                      </a: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/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5 </a:t>
                      </a:r>
                      <a:r>
                        <a:rPr lang="ru-RU" sz="2000" b="1" dirty="0" smtClean="0">
                          <a:solidFill>
                            <a:schemeClr val="accent1"/>
                          </a:solidFill>
                        </a:rPr>
                        <a:t>шхун</a:t>
                      </a: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/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5 или 6 брандеров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165 береговых </a:t>
                      </a:r>
                      <a:r>
                        <a:rPr lang="ru-RU" sz="2000" b="1" dirty="0" smtClean="0">
                          <a:solidFill>
                            <a:schemeClr val="accent1"/>
                          </a:solidFill>
                        </a:rPr>
                        <a:t>орудий</a:t>
                      </a:r>
                      <a:endParaRPr lang="ru-RU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8705" marR="38705" marT="19352" marB="1935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305800" cy="50006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Диспозиция</a:t>
            </a:r>
            <a:endParaRPr lang="ru-RU" sz="4000" dirty="0"/>
          </a:p>
        </p:txBody>
      </p:sp>
      <p:pic>
        <p:nvPicPr>
          <p:cNvPr id="2050" name="Picture 2" descr="C:\Documents and Settings\Admin\Рабочий стол\pic_na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428737"/>
            <a:ext cx="7000923" cy="44843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6357958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592933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Союзный флот серией обходных маневров запер  турок в </a:t>
            </a:r>
            <a:r>
              <a:rPr lang="ru-RU" sz="2000" b="1" dirty="0" err="1" smtClean="0"/>
              <a:t>Наваринской</a:t>
            </a:r>
            <a:r>
              <a:rPr lang="ru-RU" sz="2000" b="1" dirty="0" smtClean="0"/>
              <a:t> бухте Ионического моря.</a:t>
            </a:r>
            <a:endParaRPr lang="ru-RU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286676" cy="58177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Диспозиция</a:t>
            </a:r>
            <a:endParaRPr lang="ru-RU" sz="4000" dirty="0"/>
          </a:p>
        </p:txBody>
      </p:sp>
      <p:pic>
        <p:nvPicPr>
          <p:cNvPr id="3074" name="Picture 2" descr="C:\Documents and Settings\Admin\Рабочий стол\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9" y="1428736"/>
            <a:ext cx="6072230" cy="41129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6072206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42844" y="5572140"/>
            <a:ext cx="8715436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нгличане и французы должны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были сокрушить правый фланг, а русская боевая эскадра </a:t>
            </a:r>
            <a:r>
              <a:rPr lang="ru-RU" sz="2000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довершить разгром, навалившись на левую часть турецкого флота. </a:t>
            </a:r>
            <a:endParaRPr lang="ru-RU" sz="2000" b="1" dirty="0" smtClean="0"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17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Начало сражения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Admin\Рабочий стол\blin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0" y="1457325"/>
            <a:ext cx="6667500" cy="39433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5715016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Бухту заволокло едким дымом. </a:t>
            </a:r>
            <a:endParaRPr lang="ru-RU" sz="2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727</TotalTime>
  <Words>464</Words>
  <PresentationFormat>Экран (4:3)</PresentationFormat>
  <Paragraphs>150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Наваринское сражение</vt:lpstr>
      <vt:lpstr>Наваринское морское сражение</vt:lpstr>
      <vt:lpstr>Россия и Европа в первой половине XIX века</vt:lpstr>
      <vt:lpstr> Основные причины</vt:lpstr>
      <vt:lpstr>Расстановка сил</vt:lpstr>
      <vt:lpstr>Расстановка сил</vt:lpstr>
      <vt:lpstr>Диспозиция</vt:lpstr>
      <vt:lpstr>                 Диспозиция</vt:lpstr>
      <vt:lpstr>Начало сражения</vt:lpstr>
      <vt:lpstr> Коренной перелом</vt:lpstr>
      <vt:lpstr>Коренной перелом</vt:lpstr>
      <vt:lpstr>Коренной перелом</vt:lpstr>
      <vt:lpstr>Коренной перелом</vt:lpstr>
      <vt:lpstr>Окончание сражения</vt:lpstr>
      <vt:lpstr>Итоги сражения</vt:lpstr>
      <vt:lpstr>Итоги сражения</vt:lpstr>
      <vt:lpstr>               Герои сражения</vt:lpstr>
      <vt:lpstr>Герои «Азова»</vt:lpstr>
      <vt:lpstr>Герои «Азова»</vt:lpstr>
      <vt:lpstr>Герои «Азова»</vt:lpstr>
      <vt:lpstr>Наваринское сражение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79</cp:revision>
  <dcterms:modified xsi:type="dcterms:W3CDTF">2018-10-22T02:00:08Z</dcterms:modified>
</cp:coreProperties>
</file>