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81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3" r:id="rId28"/>
    <p:sldId id="284" r:id="rId29"/>
    <p:sldId id="286" r:id="rId30"/>
    <p:sldId id="287" r:id="rId31"/>
    <p:sldId id="288" r:id="rId32"/>
    <p:sldId id="291" r:id="rId33"/>
    <p:sldId id="289" r:id="rId34"/>
    <p:sldId id="290" r:id="rId35"/>
    <p:sldId id="295" r:id="rId36"/>
    <p:sldId id="297" r:id="rId37"/>
    <p:sldId id="296" r:id="rId38"/>
    <p:sldId id="298" r:id="rId39"/>
    <p:sldId id="319" r:id="rId40"/>
    <p:sldId id="308" r:id="rId41"/>
    <p:sldId id="309" r:id="rId42"/>
    <p:sldId id="320" r:id="rId43"/>
    <p:sldId id="321" r:id="rId44"/>
    <p:sldId id="323" r:id="rId45"/>
    <p:sldId id="322" r:id="rId46"/>
    <p:sldId id="324" r:id="rId47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chemeClr val="tx1"/>
    </p:penClr>
  </p:showPr>
  <p:clrMru>
    <a:srgbClr val="DC041E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46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8BFD5-6CE1-47F5-9E3A-A59437252E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0ED20-0AD7-4B16-9D59-A770D4A0C6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5316A-9763-4E20-A4DE-51974B77FA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8540750" cy="2173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1625" y="3925888"/>
            <a:ext cx="8540750" cy="21732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AD90A-15D9-471C-945C-CF9D71A3F4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1625" y="1600200"/>
            <a:ext cx="4194175" cy="2173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194175" cy="2173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301625" y="3925888"/>
            <a:ext cx="8540750" cy="21732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C53B2-7C7A-452F-AE5D-561FB2A31C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01625" y="1600200"/>
            <a:ext cx="8540750" cy="2173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01625" y="3925888"/>
            <a:ext cx="8540750" cy="21732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358B4-CA4E-4388-85CD-A6C1A8297C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04A68-B15D-484A-8367-647BB6F6E6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02AD3-05B1-4A1F-8D73-9236F92DBC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353E7-4745-406A-95AC-B6BA03BAB4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6E183-5545-4A76-AB16-3FF89A6941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7A8F7-44AE-4E2E-BC87-15E8905A02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8F5BD-EEBD-4B57-980E-1631BE1CCE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0B979-93F9-4EA2-896A-FA902F8668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716B5-F902-43F8-9577-ABF54F5035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53C0A4E-7697-43B7-AFDA-9F122C101E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68313" y="981075"/>
            <a:ext cx="8132762" cy="33845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FF3300"/>
                </a:solidFill>
                <a:latin typeface="Monotype Corsiva" pitchFamily="66" charset="0"/>
              </a:rPr>
              <a:t>История школы неразрывно связана </a:t>
            </a:r>
            <a:br>
              <a:rPr lang="ru-RU" sz="4800" b="1" dirty="0" smtClean="0">
                <a:solidFill>
                  <a:srgbClr val="FF3300"/>
                </a:solidFill>
                <a:latin typeface="Monotype Corsiva" pitchFamily="66" charset="0"/>
              </a:rPr>
            </a:br>
            <a:r>
              <a:rPr lang="ru-RU" sz="4800" b="1" dirty="0" smtClean="0">
                <a:solidFill>
                  <a:srgbClr val="FF3300"/>
                </a:solidFill>
                <a:latin typeface="Monotype Corsiva" pitchFamily="66" charset="0"/>
              </a:rPr>
              <a:t>с </a:t>
            </a:r>
            <a:br>
              <a:rPr lang="ru-RU" sz="4800" b="1" dirty="0" smtClean="0">
                <a:solidFill>
                  <a:srgbClr val="FF3300"/>
                </a:solidFill>
                <a:latin typeface="Monotype Corsiva" pitchFamily="66" charset="0"/>
              </a:rPr>
            </a:br>
            <a:r>
              <a:rPr lang="ru-RU" sz="4800" b="1" dirty="0" smtClean="0">
                <a:solidFill>
                  <a:srgbClr val="FF3300"/>
                </a:solidFill>
                <a:latin typeface="Monotype Corsiva" pitchFamily="66" charset="0"/>
              </a:rPr>
              <a:t>историей посёлка</a:t>
            </a:r>
            <a:br>
              <a:rPr lang="ru-RU" sz="4800" b="1" dirty="0" smtClean="0">
                <a:solidFill>
                  <a:srgbClr val="FF3300"/>
                </a:solidFill>
                <a:latin typeface="Monotype Corsiva" pitchFamily="66" charset="0"/>
              </a:rPr>
            </a:br>
            <a:r>
              <a:rPr lang="ru-RU" sz="4800" b="1" dirty="0" smtClean="0">
                <a:solidFill>
                  <a:srgbClr val="FF3300"/>
                </a:solidFill>
                <a:latin typeface="Monotype Corsiva" pitchFamily="66" charset="0"/>
              </a:rPr>
              <a:t/>
            </a:r>
            <a:br>
              <a:rPr lang="ru-RU" sz="4800" b="1" dirty="0" smtClean="0">
                <a:solidFill>
                  <a:srgbClr val="FF3300"/>
                </a:solidFill>
                <a:latin typeface="Monotype Corsiva" pitchFamily="66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Monotype Corsiva" pitchFamily="66" charset="0"/>
              </a:rPr>
              <a:t>к  55 - </a:t>
            </a:r>
            <a:r>
              <a:rPr lang="ru-RU" sz="3100" b="1" dirty="0" err="1" smtClean="0">
                <a:solidFill>
                  <a:srgbClr val="C00000"/>
                </a:solidFill>
                <a:latin typeface="Monotype Corsiva" pitchFamily="66" charset="0"/>
              </a:rPr>
              <a:t>летию</a:t>
            </a:r>
            <a:r>
              <a:rPr lang="ru-RU" sz="3100" b="1" dirty="0" smtClean="0">
                <a:solidFill>
                  <a:srgbClr val="C00000"/>
                </a:solidFill>
                <a:latin typeface="Monotype Corsiva" pitchFamily="66" charset="0"/>
              </a:rPr>
              <a:t> школы</a:t>
            </a:r>
          </a:p>
        </p:txBody>
      </p:sp>
      <p:sp>
        <p:nvSpPr>
          <p:cNvPr id="2051" name="TextBox 3"/>
          <p:cNvSpPr txBox="1">
            <a:spLocks noChangeArrowheads="1"/>
          </p:cNvSpPr>
          <p:nvPr/>
        </p:nvSpPr>
        <p:spPr bwMode="auto">
          <a:xfrm>
            <a:off x="5724525" y="5516563"/>
            <a:ext cx="27590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/>
              <a:t>МКОУ СОШ п.Ключевая</a:t>
            </a:r>
          </a:p>
          <a:p>
            <a:pPr algn="ctr"/>
            <a:r>
              <a:rPr lang="ru-RU"/>
              <a:t>2010г</a:t>
            </a:r>
          </a:p>
        </p:txBody>
      </p:sp>
    </p:spTree>
  </p:cSld>
  <p:clrMapOvr>
    <a:masterClrMapping/>
  </p:clrMapOvr>
  <p:transition advTm="313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68313" y="5084763"/>
            <a:ext cx="8229600" cy="12969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Артемьевский</a:t>
            </a: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(??) - вверху второй,</a:t>
            </a:r>
            <a:b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Смирнов В.Н. - вверху первый и учащиеся школы</a:t>
            </a:r>
          </a:p>
        </p:txBody>
      </p:sp>
      <p:pic>
        <p:nvPicPr>
          <p:cNvPr id="11267" name="Picture 6" descr="img00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76375" y="333375"/>
            <a:ext cx="6762750" cy="4895850"/>
          </a:xfrm>
          <a:noFill/>
        </p:spPr>
      </p:pic>
    </p:spTree>
  </p:cSld>
  <p:clrMapOvr>
    <a:masterClrMapping/>
  </p:clrMapOvr>
  <p:transition advTm="13008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 descr="Копия img00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76375" y="188913"/>
            <a:ext cx="6192838" cy="3906837"/>
          </a:xfrm>
          <a:noFill/>
        </p:spPr>
      </p:pic>
      <p:sp>
        <p:nvSpPr>
          <p:cNvPr id="12291" name="Rectangle 6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395288" y="4149725"/>
            <a:ext cx="8461375" cy="2565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1600" smtClean="0">
                <a:solidFill>
                  <a:schemeClr val="tx2"/>
                </a:solidFill>
              </a:rPr>
              <a:t>Менялись директора: </a:t>
            </a:r>
            <a:r>
              <a:rPr lang="ru-RU" sz="1600" b="1" smtClean="0">
                <a:solidFill>
                  <a:schemeClr val="tx2"/>
                </a:solidFill>
              </a:rPr>
              <a:t>Петров Александр Филлипович.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1600" smtClean="0">
                <a:solidFill>
                  <a:schemeClr val="tx2"/>
                </a:solidFill>
              </a:rPr>
              <a:t>С 1955 года директорские дела школы взял на свои плечи </a:t>
            </a:r>
            <a:r>
              <a:rPr lang="ru-RU" sz="1600" b="1" smtClean="0">
                <a:solidFill>
                  <a:schemeClr val="tx2"/>
                </a:solidFill>
              </a:rPr>
              <a:t>Заруба Анатолий Иванович</a:t>
            </a:r>
            <a:r>
              <a:rPr lang="ru-RU" sz="1600" smtClean="0">
                <a:solidFill>
                  <a:schemeClr val="tx2"/>
                </a:solidFill>
              </a:rPr>
              <a:t>, учитель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1600" smtClean="0">
                <a:solidFill>
                  <a:schemeClr val="tx2"/>
                </a:solidFill>
              </a:rPr>
              <a:t>географии. В школе уже обучается 160 учащихся.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1600" smtClean="0">
                <a:solidFill>
                  <a:schemeClr val="tx2"/>
                </a:solidFill>
              </a:rPr>
              <a:t>На фото педагогический коллектив Ключевской семилетней школы: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1600" b="1" u="sng" smtClean="0">
                <a:solidFill>
                  <a:schemeClr val="tx2"/>
                </a:solidFill>
              </a:rPr>
              <a:t>Первый ряд</a:t>
            </a:r>
            <a:r>
              <a:rPr lang="ru-RU" sz="1600" smtClean="0">
                <a:solidFill>
                  <a:schemeClr val="tx2"/>
                </a:solidFill>
              </a:rPr>
              <a:t>: Сеченых В.Ф., биолог</a:t>
            </a:r>
            <a:r>
              <a:rPr lang="ru-RU" sz="1600" b="1" smtClean="0">
                <a:solidFill>
                  <a:schemeClr val="tx2"/>
                </a:solidFill>
              </a:rPr>
              <a:t>;                            </a:t>
            </a:r>
            <a:r>
              <a:rPr lang="ru-RU" sz="1600" b="1" u="sng" smtClean="0">
                <a:solidFill>
                  <a:schemeClr val="tx2"/>
                </a:solidFill>
              </a:rPr>
              <a:t>Второй ряд</a:t>
            </a:r>
            <a:r>
              <a:rPr lang="ru-RU" sz="1600" b="1" smtClean="0">
                <a:solidFill>
                  <a:schemeClr val="tx2"/>
                </a:solidFill>
              </a:rPr>
              <a:t>: </a:t>
            </a:r>
            <a:r>
              <a:rPr lang="ru-RU" sz="1600" smtClean="0">
                <a:solidFill>
                  <a:schemeClr val="tx2"/>
                </a:solidFill>
              </a:rPr>
              <a:t>Гилева Р. Я., нач. кл.;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1600" smtClean="0">
                <a:solidFill>
                  <a:schemeClr val="tx2"/>
                </a:solidFill>
              </a:rPr>
              <a:t>                          Корнилова А.А., мат-к;                                                  Галактионова Н.В., рус.яз.;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1600" smtClean="0">
                <a:solidFill>
                  <a:schemeClr val="tx2"/>
                </a:solidFill>
              </a:rPr>
              <a:t>                          Заруба А.И., географ;                                                     Макарова Т.Н., нач. кл.;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1600" smtClean="0">
                <a:solidFill>
                  <a:schemeClr val="tx2"/>
                </a:solidFill>
              </a:rPr>
              <a:t>                          Макарова Т.Я., историк, завуч;                                    Шаньгина Г.И., нач. кл.;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1600" smtClean="0">
                <a:solidFill>
                  <a:schemeClr val="tx2"/>
                </a:solidFill>
              </a:rPr>
              <a:t>                          Сабурова А.С., рус. яз.;                                                  Суровцева Г.В., нач. кл.</a:t>
            </a:r>
          </a:p>
        </p:txBody>
      </p:sp>
    </p:spTree>
    <p:custDataLst>
      <p:tags r:id="rId1"/>
    </p:custDataLst>
  </p:cSld>
  <p:clrMapOvr>
    <a:masterClrMapping/>
  </p:clrMapOvr>
  <p:transition advTm="24992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Идет время... Веселятся дети...</a:t>
            </a:r>
          </a:p>
        </p:txBody>
      </p:sp>
      <p:pic>
        <p:nvPicPr>
          <p:cNvPr id="13315" name="Picture 7" descr="img00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908050"/>
            <a:ext cx="7756525" cy="4525963"/>
          </a:xfrm>
          <a:noFill/>
        </p:spPr>
      </p:pic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468313" y="5661025"/>
            <a:ext cx="82804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>
                <a:solidFill>
                  <a:schemeClr val="tx2"/>
                </a:solidFill>
              </a:rPr>
              <a:t>На поляне у моста реки Бисерти (так он выглядел в 50-е годы)...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>
                <a:solidFill>
                  <a:schemeClr val="tx2"/>
                </a:solidFill>
              </a:rPr>
              <a:t>под столетними осокорями... они играли, пели и танцевали... под баян.</a:t>
            </a:r>
          </a:p>
        </p:txBody>
      </p:sp>
    </p:spTree>
  </p:cSld>
  <p:clrMapOvr>
    <a:masterClrMapping/>
  </p:clrMapOvr>
  <p:transition advTm="1024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549275"/>
            <a:ext cx="8229600" cy="5576888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z="2000" smtClean="0">
                <a:solidFill>
                  <a:schemeClr val="tx2"/>
                </a:solidFill>
              </a:rPr>
              <a:t>Главное здание Ключевской семилетней школы, сооруженное в </a:t>
            </a:r>
            <a:r>
              <a:rPr lang="ru-RU" sz="2000" b="1" smtClean="0">
                <a:solidFill>
                  <a:schemeClr val="tx2"/>
                </a:solidFill>
              </a:rPr>
              <a:t>1958</a:t>
            </a:r>
          </a:p>
          <a:p>
            <a:pPr algn="ctr" eaLnBrk="1" hangingPunct="1">
              <a:buFont typeface="Arial" charset="0"/>
              <a:buNone/>
            </a:pPr>
            <a:r>
              <a:rPr lang="ru-RU" sz="2000" smtClean="0">
                <a:solidFill>
                  <a:schemeClr val="tx2"/>
                </a:solidFill>
              </a:rPr>
              <a:t>году, располагалось по улице Ленина (позднее – здание конторы ЛПХ). </a:t>
            </a:r>
          </a:p>
          <a:p>
            <a:pPr algn="ctr" eaLnBrk="1" hangingPunct="1">
              <a:buFont typeface="Arial" charset="0"/>
              <a:buNone/>
            </a:pPr>
            <a:r>
              <a:rPr lang="ru-RU" sz="2000" smtClean="0">
                <a:solidFill>
                  <a:schemeClr val="tx2"/>
                </a:solidFill>
              </a:rPr>
              <a:t>Параллельно с главным зданием у школы действовали здания для </a:t>
            </a:r>
          </a:p>
          <a:p>
            <a:pPr algn="ctr" eaLnBrk="1" hangingPunct="1">
              <a:buFont typeface="Arial" charset="0"/>
              <a:buNone/>
            </a:pPr>
            <a:r>
              <a:rPr lang="ru-RU" sz="2000" smtClean="0">
                <a:solidFill>
                  <a:schemeClr val="tx2"/>
                </a:solidFill>
              </a:rPr>
              <a:t>начальной школы и для школы – интерната.</a:t>
            </a:r>
          </a:p>
          <a:p>
            <a:pPr algn="ctr" eaLnBrk="1" hangingPunct="1">
              <a:buFont typeface="Arial" charset="0"/>
              <a:buNone/>
            </a:pPr>
            <a:r>
              <a:rPr lang="ru-RU" sz="2000" smtClean="0">
                <a:solidFill>
                  <a:schemeClr val="tx2"/>
                </a:solidFill>
              </a:rPr>
              <a:t>На должности директоров: </a:t>
            </a:r>
            <a:r>
              <a:rPr lang="ru-RU" sz="2000" b="1" smtClean="0">
                <a:solidFill>
                  <a:schemeClr val="tx2"/>
                </a:solidFill>
              </a:rPr>
              <a:t>Абдуллин Баян Абдуллович</a:t>
            </a:r>
            <a:r>
              <a:rPr lang="ru-RU" sz="2000" smtClean="0">
                <a:solidFill>
                  <a:schemeClr val="tx2"/>
                </a:solidFill>
              </a:rPr>
              <a:t>,</a:t>
            </a:r>
          </a:p>
          <a:p>
            <a:pPr algn="ctr" eaLnBrk="1" hangingPunct="1">
              <a:buFont typeface="Arial" charset="0"/>
              <a:buNone/>
            </a:pPr>
            <a:r>
              <a:rPr lang="ru-RU" sz="2000" smtClean="0">
                <a:solidFill>
                  <a:schemeClr val="tx2"/>
                </a:solidFill>
              </a:rPr>
              <a:t>с 31.08.1960 года – </a:t>
            </a:r>
            <a:r>
              <a:rPr lang="ru-RU" sz="2000" b="1" smtClean="0">
                <a:solidFill>
                  <a:schemeClr val="tx2"/>
                </a:solidFill>
              </a:rPr>
              <a:t>Игнатьева Серафима Михайловна</a:t>
            </a:r>
            <a:r>
              <a:rPr lang="ru-RU" sz="2000" smtClean="0">
                <a:solidFill>
                  <a:schemeClr val="tx2"/>
                </a:solidFill>
              </a:rPr>
              <a:t> </a:t>
            </a:r>
          </a:p>
          <a:p>
            <a:pPr algn="ctr" eaLnBrk="1" hangingPunct="1">
              <a:buFont typeface="Arial" charset="0"/>
              <a:buNone/>
            </a:pPr>
            <a:r>
              <a:rPr lang="ru-RU" sz="2000" smtClean="0">
                <a:solidFill>
                  <a:schemeClr val="tx2"/>
                </a:solidFill>
              </a:rPr>
              <a:t>(семейная педагогическая династия </a:t>
            </a:r>
          </a:p>
          <a:p>
            <a:pPr algn="ctr" eaLnBrk="1" hangingPunct="1">
              <a:buFont typeface="Arial" charset="0"/>
              <a:buNone/>
            </a:pPr>
            <a:r>
              <a:rPr lang="ru-RU" sz="2000" smtClean="0">
                <a:solidFill>
                  <a:schemeClr val="tx2"/>
                </a:solidFill>
              </a:rPr>
              <a:t>Серафимы Михайловны на 2010 год составляет 362 года)</a:t>
            </a:r>
          </a:p>
          <a:p>
            <a:pPr algn="ctr" eaLnBrk="1" hangingPunct="1">
              <a:buFont typeface="Arial" charset="0"/>
              <a:buNone/>
            </a:pPr>
            <a:endParaRPr lang="ru-RU" sz="2000" smtClean="0">
              <a:solidFill>
                <a:schemeClr val="tx2"/>
              </a:solidFill>
            </a:endParaRPr>
          </a:p>
          <a:p>
            <a:pPr algn="ctr" eaLnBrk="1" hangingPunct="1">
              <a:buFont typeface="Arial" charset="0"/>
              <a:buNone/>
            </a:pPr>
            <a:r>
              <a:rPr lang="ru-RU" sz="2000" smtClean="0">
                <a:solidFill>
                  <a:schemeClr val="tx2"/>
                </a:solidFill>
              </a:rPr>
              <a:t>За годы работы Серафимы Михайловны на должности директора </a:t>
            </a:r>
          </a:p>
          <a:p>
            <a:pPr algn="ctr" eaLnBrk="1" hangingPunct="1">
              <a:buFont typeface="Arial" charset="0"/>
              <a:buNone/>
            </a:pPr>
            <a:r>
              <a:rPr lang="ru-RU" sz="2000" smtClean="0">
                <a:solidFill>
                  <a:schemeClr val="tx2"/>
                </a:solidFill>
              </a:rPr>
              <a:t>произошло много изменений:</a:t>
            </a:r>
          </a:p>
          <a:p>
            <a:pPr algn="ctr" eaLnBrk="1" hangingPunct="1">
              <a:buFont typeface="Arial" charset="0"/>
              <a:buNone/>
            </a:pPr>
            <a:r>
              <a:rPr lang="ru-RU" sz="2000" smtClean="0">
                <a:solidFill>
                  <a:schemeClr val="tx2"/>
                </a:solidFill>
              </a:rPr>
              <a:t>с</a:t>
            </a:r>
            <a:r>
              <a:rPr lang="ru-RU" sz="2000" b="1" smtClean="0">
                <a:solidFill>
                  <a:schemeClr val="tx2"/>
                </a:solidFill>
              </a:rPr>
              <a:t>13.05.1961 </a:t>
            </a:r>
            <a:r>
              <a:rPr lang="ru-RU" sz="2000" smtClean="0">
                <a:solidFill>
                  <a:schemeClr val="tx2"/>
                </a:solidFill>
              </a:rPr>
              <a:t>года – Ключевская семилетняя школа преобразована в </a:t>
            </a:r>
          </a:p>
          <a:p>
            <a:pPr algn="ctr" eaLnBrk="1" hangingPunct="1">
              <a:buFont typeface="Arial" charset="0"/>
              <a:buNone/>
            </a:pPr>
            <a:r>
              <a:rPr lang="ru-RU" sz="2000" smtClean="0">
                <a:solidFill>
                  <a:schemeClr val="tx2"/>
                </a:solidFill>
              </a:rPr>
              <a:t>восьмилетнюю;</a:t>
            </a:r>
          </a:p>
          <a:p>
            <a:pPr algn="ctr" eaLnBrk="1" hangingPunct="1">
              <a:buFont typeface="Arial" charset="0"/>
              <a:buNone/>
            </a:pPr>
            <a:r>
              <a:rPr lang="ru-RU" sz="2000" smtClean="0">
                <a:solidFill>
                  <a:schemeClr val="tx2"/>
                </a:solidFill>
              </a:rPr>
              <a:t>с </a:t>
            </a:r>
            <a:r>
              <a:rPr lang="ru-RU" sz="2000" b="1" smtClean="0">
                <a:solidFill>
                  <a:schemeClr val="tx2"/>
                </a:solidFill>
              </a:rPr>
              <a:t>1963</a:t>
            </a:r>
            <a:r>
              <a:rPr lang="ru-RU" sz="2000" smtClean="0">
                <a:solidFill>
                  <a:schemeClr val="tx2"/>
                </a:solidFill>
              </a:rPr>
              <a:t> года – Ключевская средняя школа.</a:t>
            </a:r>
          </a:p>
        </p:txBody>
      </p:sp>
    </p:spTree>
    <p:custDataLst>
      <p:tags r:id="rId1"/>
    </p:custDataLst>
  </p:cSld>
  <p:clrMapOvr>
    <a:masterClrMapping/>
  </p:clrMapOvr>
  <p:transition advTm="33568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" name="Rectangle 0"/>
          <p:cNvSpPr>
            <a:spLocks noGrp="1" noRot="1" noChangeArrowheads="1"/>
          </p:cNvSpPr>
          <p:nvPr>
            <p:ph type="title"/>
          </p:nvPr>
        </p:nvSpPr>
        <p:spPr>
          <a:xfrm>
            <a:off x="323850" y="5157788"/>
            <a:ext cx="8424863" cy="1295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60-е</a:t>
            </a: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годы – директор </a:t>
            </a: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Игнатьева Серафима Михайловна.</a:t>
            </a: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Стечением времени увеличивается количество учащихся, увеличивается педагогический коллектив (уже многие лица нам знакомы)</a:t>
            </a:r>
          </a:p>
        </p:txBody>
      </p:sp>
      <p:pic>
        <p:nvPicPr>
          <p:cNvPr id="15363" name="Picture 2" descr="img00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476250"/>
            <a:ext cx="7604125" cy="4525963"/>
          </a:xfrm>
          <a:noFill/>
        </p:spPr>
      </p:pic>
    </p:spTree>
  </p:cSld>
  <p:clrMapOvr>
    <a:masterClrMapping/>
  </p:clrMapOvr>
  <p:transition advTm="16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91" name="Rectangle 7"/>
          <p:cNvSpPr>
            <a:spLocks noGrp="1" noRot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 </a:t>
            </a:r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60-е</a:t>
            </a:r>
            <a: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годы строится новая школа, </a:t>
            </a:r>
            <a:b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третье главное здание по улице Пролетарская </a:t>
            </a:r>
            <a:b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(часть этого здания ныне занимает «Торговый центр»)</a:t>
            </a:r>
          </a:p>
        </p:txBody>
      </p:sp>
      <p:pic>
        <p:nvPicPr>
          <p:cNvPr id="16387" name="Picture 9" descr="img01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1628775"/>
            <a:ext cx="8135937" cy="47053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 descr="img01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188913"/>
            <a:ext cx="6913562" cy="3624262"/>
          </a:xfrm>
          <a:noFill/>
        </p:spPr>
      </p:pic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468313" y="3756025"/>
            <a:ext cx="8351837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            В </a:t>
            </a:r>
            <a:r>
              <a:rPr lang="ru-RU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1965</a:t>
            </a:r>
            <a: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году школа выпускает своих первых выпускников (не все заканчивали 10 класс)</a:t>
            </a:r>
            <a:b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</a:br>
            <a:r>
              <a:rPr lang="ru-RU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Первые выпускники: </a:t>
            </a:r>
            <a: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Варнавина Валентина</a:t>
            </a:r>
            <a:b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</a:br>
            <a: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                                   </a:t>
            </a:r>
            <a:r>
              <a:rPr lang="ru-RU" sz="1400" dirty="0" err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Дернова</a:t>
            </a:r>
            <a: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Алла (Колыванова А.П.)</a:t>
            </a:r>
            <a:b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</a:br>
            <a: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                                   </a:t>
            </a:r>
            <a:r>
              <a:rPr lang="ru-RU" sz="1400" dirty="0" err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Есиков</a:t>
            </a:r>
            <a: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Виктор</a:t>
            </a:r>
            <a:b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</a:br>
            <a: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                                   </a:t>
            </a:r>
            <a:r>
              <a:rPr lang="ru-RU" sz="1400" dirty="0" err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Ковинов</a:t>
            </a:r>
            <a: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Владимир</a:t>
            </a:r>
            <a:b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</a:br>
            <a: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                                   </a:t>
            </a:r>
            <a:r>
              <a:rPr lang="ru-RU" sz="1400" dirty="0" err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Леханова</a:t>
            </a:r>
            <a: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Нина (Деменева Н.И.)</a:t>
            </a:r>
            <a:b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</a:br>
            <a: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                                   </a:t>
            </a:r>
            <a:r>
              <a:rPr lang="ru-RU" sz="1400" dirty="0" err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Корзников</a:t>
            </a:r>
            <a: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Василий</a:t>
            </a:r>
            <a:b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</a:br>
            <a: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                                   Нефедова Валентина</a:t>
            </a:r>
            <a:b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</a:br>
            <a: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                                   </a:t>
            </a:r>
            <a:r>
              <a:rPr lang="ru-RU" sz="1400" dirty="0" err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Падерина</a:t>
            </a:r>
            <a: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Зоя</a:t>
            </a:r>
            <a:b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</a:br>
            <a: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                                   Патрушева Валентина</a:t>
            </a:r>
            <a:b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</a:br>
            <a: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                                   Попкова Евдокия</a:t>
            </a:r>
            <a:b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</a:br>
            <a: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                                   </a:t>
            </a:r>
            <a:r>
              <a:rPr lang="ru-RU" sz="1400" dirty="0" err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Шастина</a:t>
            </a:r>
            <a: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Мария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Директор школы </a:t>
            </a:r>
            <a:r>
              <a:rPr lang="ru-RU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Абдуллин Баян </a:t>
            </a:r>
            <a:r>
              <a:rPr lang="ru-RU" sz="14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Абдуллович</a:t>
            </a:r>
            <a:endParaRPr lang="ru-RU" sz="1400" b="1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08850" y="3357563"/>
            <a:ext cx="1379538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1962 – 1963 </a:t>
            </a:r>
            <a:r>
              <a:rPr lang="ru-RU" sz="1400" dirty="0" err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гг</a:t>
            </a:r>
            <a:endParaRPr lang="ru-RU" sz="14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  <a:p>
            <a:pPr algn="ctr">
              <a:defRPr/>
            </a:pPr>
            <a: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8 класс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23850" y="274638"/>
            <a:ext cx="8569325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Год </a:t>
            </a: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1968</a:t>
            </a: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– в школе обучается 682 ученика.</a:t>
            </a:r>
            <a:b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 должность директора школы заступает </a:t>
            </a:r>
            <a:r>
              <a:rPr lang="ru-RU" sz="2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Доровин</a:t>
            </a: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Анатолий Иванович</a:t>
            </a: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и посвящает школе себя долгие годы, до последних дней своей жизни, до марта 1975 года.</a:t>
            </a:r>
          </a:p>
        </p:txBody>
      </p:sp>
      <p:pic>
        <p:nvPicPr>
          <p:cNvPr id="18435" name="Picture 6" descr="img015а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98700" y="1600200"/>
            <a:ext cx="4144963" cy="3768725"/>
          </a:xfrm>
          <a:noFill/>
        </p:spPr>
      </p:pic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755650" y="5516563"/>
            <a:ext cx="7561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>
                <a:solidFill>
                  <a:schemeClr val="tx2"/>
                </a:solidFill>
              </a:rPr>
              <a:t>Светлая память Анатолию Ивановичу!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4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395288" y="260350"/>
            <a:ext cx="8540750" cy="3921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Вид поселка Ключевая в 1968 году</a:t>
            </a:r>
          </a:p>
        </p:txBody>
      </p:sp>
      <p:pic>
        <p:nvPicPr>
          <p:cNvPr id="19459" name="Picture 9" descr="img0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341438"/>
            <a:ext cx="8447088" cy="2055812"/>
          </a:xfrm>
          <a:noFill/>
        </p:spPr>
      </p:pic>
      <p:pic>
        <p:nvPicPr>
          <p:cNvPr id="19460" name="Picture 10" descr="img0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4149725"/>
            <a:ext cx="8677275" cy="1835150"/>
          </a:xfrm>
          <a:noFill/>
        </p:spPr>
      </p:pic>
      <p:sp>
        <p:nvSpPr>
          <p:cNvPr id="19461" name="Text Box 11"/>
          <p:cNvSpPr txBox="1">
            <a:spLocks noChangeArrowheads="1"/>
          </p:cNvSpPr>
          <p:nvPr/>
        </p:nvSpPr>
        <p:spPr bwMode="auto">
          <a:xfrm>
            <a:off x="323850" y="836613"/>
            <a:ext cx="2663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chemeClr val="tx2"/>
                </a:solidFill>
              </a:rPr>
              <a:t>левая сторона поселка</a:t>
            </a:r>
          </a:p>
        </p:txBody>
      </p:sp>
      <p:sp>
        <p:nvSpPr>
          <p:cNvPr id="19462" name="Text Box 13"/>
          <p:cNvSpPr txBox="1">
            <a:spLocks noChangeArrowheads="1"/>
          </p:cNvSpPr>
          <p:nvPr/>
        </p:nvSpPr>
        <p:spPr bwMode="auto">
          <a:xfrm>
            <a:off x="3635375" y="3573463"/>
            <a:ext cx="14398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tx2"/>
                </a:solidFill>
              </a:rPr>
              <a:t>и</a:t>
            </a:r>
          </a:p>
        </p:txBody>
      </p:sp>
      <p:sp>
        <p:nvSpPr>
          <p:cNvPr id="19463" name="Text Box 14"/>
          <p:cNvSpPr txBox="1">
            <a:spLocks noChangeArrowheads="1"/>
          </p:cNvSpPr>
          <p:nvPr/>
        </p:nvSpPr>
        <p:spPr bwMode="auto">
          <a:xfrm>
            <a:off x="6084888" y="6165850"/>
            <a:ext cx="28082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>
                <a:solidFill>
                  <a:schemeClr val="tx2"/>
                </a:solidFill>
              </a:rPr>
              <a:t>правая сторона поселка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250825" y="115888"/>
            <a:ext cx="8540750" cy="5365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Годы пионерии </a:t>
            </a:r>
            <a:endParaRPr lang="ru-RU" sz="2400" dirty="0" smtClean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0483" name="Picture 6" descr="img01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03350" y="692150"/>
            <a:ext cx="6337300" cy="4562475"/>
          </a:xfrm>
          <a:noFill/>
        </p:spPr>
      </p:pic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395288" y="5259388"/>
            <a:ext cx="8353425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>
                <a:solidFill>
                  <a:schemeClr val="tx2"/>
                </a:solidFill>
              </a:rPr>
              <a:t>Построение на торжественную линейку, посвященную вступлению в пионеры. </a:t>
            </a:r>
          </a:p>
          <a:p>
            <a:pPr algn="ctr">
              <a:spcBef>
                <a:spcPct val="50000"/>
              </a:spcBef>
            </a:pPr>
            <a:r>
              <a:rPr lang="ru-RU" sz="1400">
                <a:solidFill>
                  <a:schemeClr val="tx2"/>
                </a:solidFill>
              </a:rPr>
              <a:t>Старшая вожатая </a:t>
            </a:r>
            <a:r>
              <a:rPr lang="ru-RU" sz="1400" b="1">
                <a:solidFill>
                  <a:schemeClr val="tx2"/>
                </a:solidFill>
              </a:rPr>
              <a:t>Ковинова Людмила Федоровна</a:t>
            </a:r>
            <a:endParaRPr lang="ru-RU" sz="1400">
              <a:solidFill>
                <a:schemeClr val="tx2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ru-RU" sz="1400">
                <a:solidFill>
                  <a:schemeClr val="tx2"/>
                </a:solidFill>
              </a:rPr>
              <a:t>Председатель совета дружины Устюгова Татьяна</a:t>
            </a:r>
          </a:p>
          <a:p>
            <a:pPr algn="ctr">
              <a:spcBef>
                <a:spcPct val="50000"/>
              </a:spcBef>
            </a:pPr>
            <a:r>
              <a:rPr lang="ru-RU" sz="1400">
                <a:solidFill>
                  <a:schemeClr val="tx2"/>
                </a:solidFill>
              </a:rPr>
              <a:t>Знаменосец Сударев Николай</a:t>
            </a: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7812088" y="4868863"/>
            <a:ext cx="847725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1974 г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68313" y="692150"/>
            <a:ext cx="8229600" cy="4525963"/>
          </a:xfrm>
        </p:spPr>
        <p:txBody>
          <a:bodyPr/>
          <a:lstStyle/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algn="ctr" eaLnBrk="1" hangingPunct="1">
              <a:buFont typeface="Arial" charset="0"/>
              <a:buNone/>
            </a:pPr>
            <a:r>
              <a:rPr lang="ru-RU" sz="4800" smtClean="0">
                <a:solidFill>
                  <a:schemeClr val="tx2"/>
                </a:solidFill>
                <a:latin typeface="Monotype Corsiva" pitchFamily="66" charset="0"/>
              </a:rPr>
              <a:t>Как ты зародилась, </a:t>
            </a:r>
          </a:p>
          <a:p>
            <a:pPr algn="ctr" eaLnBrk="1" hangingPunct="1">
              <a:buFont typeface="Arial" charset="0"/>
              <a:buNone/>
            </a:pPr>
            <a:r>
              <a:rPr lang="ru-RU" sz="4800" b="1" smtClean="0">
                <a:solidFill>
                  <a:schemeClr val="tx2"/>
                </a:solidFill>
                <a:latin typeface="Monotype Corsiva" pitchFamily="66" charset="0"/>
              </a:rPr>
              <a:t>Ключевая?</a:t>
            </a:r>
          </a:p>
        </p:txBody>
      </p:sp>
    </p:spTree>
    <p:custDataLst>
      <p:tags r:id="rId1"/>
    </p:custDataLst>
  </p:cSld>
  <p:clrMapOvr>
    <a:masterClrMapping/>
  </p:clrMapOvr>
  <p:transition advTm="5072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40750" cy="6794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Какой стремительный шаг у будущих пионеров</a:t>
            </a:r>
          </a:p>
        </p:txBody>
      </p:sp>
      <p:pic>
        <p:nvPicPr>
          <p:cNvPr id="21507" name="Picture 6" descr="img01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2988" y="1125538"/>
            <a:ext cx="7062787" cy="50006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23850" y="5445125"/>
            <a:ext cx="8540750" cy="9366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Класс 3а</a:t>
            </a:r>
            <a:b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У них волнующий и торжественный момент</a:t>
            </a:r>
            <a:b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Всмотритесь в их лица</a:t>
            </a:r>
          </a:p>
        </p:txBody>
      </p:sp>
      <p:pic>
        <p:nvPicPr>
          <p:cNvPr id="22531" name="Picture 6" descr="img01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550" y="692150"/>
            <a:ext cx="7308850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250825" y="5589588"/>
            <a:ext cx="8540750" cy="5762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Класс 3б. Узнаете?</a:t>
            </a:r>
          </a:p>
        </p:txBody>
      </p:sp>
      <p:pic>
        <p:nvPicPr>
          <p:cNvPr id="23555" name="Picture 6" descr="img01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03350" y="417513"/>
            <a:ext cx="6337300" cy="47291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7" descr="img01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63713" y="333375"/>
            <a:ext cx="5573712" cy="4030663"/>
          </a:xfrm>
          <a:noFill/>
        </p:spPr>
      </p:pic>
      <p:sp>
        <p:nvSpPr>
          <p:cNvPr id="24579" name="Rectangle 6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323850" y="4365625"/>
            <a:ext cx="8540750" cy="2173288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b="1" smtClean="0">
                <a:solidFill>
                  <a:schemeClr val="tx2"/>
                </a:solidFill>
              </a:rPr>
              <a:t>Как повяжешь галстук – 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b="1" smtClean="0">
                <a:solidFill>
                  <a:schemeClr val="tx2"/>
                </a:solidFill>
              </a:rPr>
              <a:t>Береги его!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b="1" smtClean="0">
                <a:solidFill>
                  <a:schemeClr val="tx2"/>
                </a:solidFill>
              </a:rPr>
              <a:t>Он ведь с нашим знаменем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b="1" smtClean="0">
                <a:solidFill>
                  <a:schemeClr val="tx2"/>
                </a:solidFill>
              </a:rPr>
              <a:t>Цвета одного.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solidFill>
                  <a:schemeClr val="tx2"/>
                </a:solidFill>
              </a:rPr>
              <a:t>Наверное, эти слова помнит каждый, кто был пионером.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7" descr="img02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450" y="476250"/>
            <a:ext cx="6888163" cy="4897438"/>
          </a:xfrm>
          <a:noFill/>
        </p:spPr>
      </p:pic>
      <p:sp>
        <p:nvSpPr>
          <p:cNvPr id="25603" name="Rectangle 6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250825" y="5589588"/>
            <a:ext cx="8540750" cy="792162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Вручение флага флажконосцу 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новоиспеченного пионерского отряда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3" descr="P130254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2420938"/>
            <a:ext cx="4164012" cy="3124200"/>
          </a:xfrm>
          <a:noFill/>
        </p:spPr>
      </p:pic>
      <p:pic>
        <p:nvPicPr>
          <p:cNvPr id="26627" name="Picture 14" descr="P130255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3438" y="1844675"/>
            <a:ext cx="4068762" cy="3052763"/>
          </a:xfrm>
          <a:noFill/>
        </p:spPr>
      </p:pic>
      <p:sp>
        <p:nvSpPr>
          <p:cNvPr id="26628" name="Rectangle 12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250825" y="333375"/>
            <a:ext cx="8540750" cy="12954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b="1" smtClean="0">
                <a:solidFill>
                  <a:schemeClr val="tx2"/>
                </a:solidFill>
              </a:rPr>
              <a:t>1976</a:t>
            </a:r>
            <a:r>
              <a:rPr lang="ru-RU" sz="2800" smtClean="0">
                <a:solidFill>
                  <a:schemeClr val="tx2"/>
                </a:solidFill>
              </a:rPr>
              <a:t> год – построено и запускается в действие новое 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smtClean="0">
                <a:solidFill>
                  <a:schemeClr val="tx2"/>
                </a:solidFill>
              </a:rPr>
              <a:t>здание школы в кирпичном исполнении 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smtClean="0">
                <a:solidFill>
                  <a:schemeClr val="tx2"/>
                </a:solidFill>
              </a:rPr>
              <a:t>на 392 ученика</a:t>
            </a:r>
          </a:p>
        </p:txBody>
      </p:sp>
      <p:sp>
        <p:nvSpPr>
          <p:cNvPr id="26629" name="Text Box 15"/>
          <p:cNvSpPr txBox="1">
            <a:spLocks noChangeArrowheads="1"/>
          </p:cNvSpPr>
          <p:nvPr/>
        </p:nvSpPr>
        <p:spPr bwMode="auto">
          <a:xfrm>
            <a:off x="539750" y="5732463"/>
            <a:ext cx="820737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tx2"/>
                </a:solidFill>
              </a:rPr>
              <a:t>На должности директора - </a:t>
            </a:r>
            <a:r>
              <a:rPr lang="ru-RU" b="1">
                <a:solidFill>
                  <a:schemeClr val="tx2"/>
                </a:solidFill>
              </a:rPr>
              <a:t>Губанов Дмитрий Александрович</a:t>
            </a:r>
            <a:r>
              <a:rPr lang="ru-RU">
                <a:solidFill>
                  <a:schemeClr val="tx2"/>
                </a:solidFill>
              </a:rPr>
              <a:t>, 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tx2"/>
                </a:solidFill>
              </a:rPr>
              <a:t>который посвятил школе 10 лет своей жизни.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5" y="404813"/>
            <a:ext cx="8540750" cy="576262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z="2400" smtClean="0">
                <a:solidFill>
                  <a:schemeClr val="tx2"/>
                </a:solidFill>
              </a:rPr>
              <a:t>В эти годы в школе организуется </a:t>
            </a:r>
            <a:r>
              <a:rPr lang="ru-RU" sz="2400" b="1" smtClean="0">
                <a:solidFill>
                  <a:schemeClr val="tx2"/>
                </a:solidFill>
              </a:rPr>
              <a:t>«школьный музей»</a:t>
            </a:r>
          </a:p>
        </p:txBody>
      </p:sp>
      <p:pic>
        <p:nvPicPr>
          <p:cNvPr id="27651" name="Picture 7" descr="img02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27313" y="981075"/>
            <a:ext cx="3757612" cy="51181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40750" cy="5365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Некоторые экспонаты </a:t>
            </a:r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«Школьного музея»</a:t>
            </a:r>
          </a:p>
        </p:txBody>
      </p:sp>
      <p:pic>
        <p:nvPicPr>
          <p:cNvPr id="28675" name="Picture 6" descr="img02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908050"/>
            <a:ext cx="8496300" cy="53625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7" descr="img023а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692150"/>
            <a:ext cx="3754438" cy="5400675"/>
          </a:xfrm>
          <a:noFill/>
        </p:spPr>
      </p:pic>
      <p:pic>
        <p:nvPicPr>
          <p:cNvPr id="29699" name="Picture 8" descr="img02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56100" y="1989138"/>
            <a:ext cx="4457700" cy="405923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23850" y="260350"/>
            <a:ext cx="8540750" cy="7207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solidFill>
                  <a:schemeClr val="tx2"/>
                </a:solidFill>
              </a:rPr>
              <a:t>Педагогический коллектив школы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solidFill>
                  <a:schemeClr val="tx2"/>
                </a:solidFill>
              </a:rPr>
              <a:t>1983 г</a:t>
            </a:r>
          </a:p>
        </p:txBody>
      </p:sp>
      <p:pic>
        <p:nvPicPr>
          <p:cNvPr id="30723" name="Picture 9" descr="img009а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1052513"/>
            <a:ext cx="7513637" cy="53371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Rot="1" noChangeArrowheads="1"/>
          </p:cNvSpPr>
          <p:nvPr>
            <p:ph idx="1"/>
          </p:nvPr>
        </p:nvSpPr>
        <p:spPr>
          <a:xfrm>
            <a:off x="323850" y="549275"/>
            <a:ext cx="8424863" cy="53276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000" smtClean="0">
                <a:solidFill>
                  <a:schemeClr val="tx2"/>
                </a:solidFill>
              </a:rPr>
              <a:t>Началом создания посёлка Ключевая послужила железная дорога.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lang="ru-RU" sz="2000" smtClean="0">
              <a:solidFill>
                <a:schemeClr val="tx2"/>
              </a:solidFill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000" smtClean="0">
                <a:solidFill>
                  <a:schemeClr val="tx2"/>
                </a:solidFill>
              </a:rPr>
              <a:t>В </a:t>
            </a:r>
            <a:r>
              <a:rPr lang="ru-RU" sz="2000" b="1" smtClean="0">
                <a:solidFill>
                  <a:schemeClr val="tx2"/>
                </a:solidFill>
              </a:rPr>
              <a:t>1912</a:t>
            </a:r>
            <a:r>
              <a:rPr lang="ru-RU" sz="2000" smtClean="0">
                <a:solidFill>
                  <a:schemeClr val="tx2"/>
                </a:solidFill>
              </a:rPr>
              <a:t> году появились первые артели рабочих для прорубки просеки на 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000" smtClean="0">
                <a:solidFill>
                  <a:schemeClr val="tx2"/>
                </a:solidFill>
              </a:rPr>
              <a:t>участке строительства железнодорожной линии. Для проживания рабочим был сооружен барак (ныне его нет).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lang="ru-RU" sz="2000" b="1" smtClean="0">
              <a:solidFill>
                <a:schemeClr val="tx2"/>
              </a:solidFill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000" b="1" smtClean="0">
                <a:solidFill>
                  <a:schemeClr val="tx2"/>
                </a:solidFill>
              </a:rPr>
              <a:t>1915 </a:t>
            </a:r>
            <a:r>
              <a:rPr lang="ru-RU" sz="2000" smtClean="0">
                <a:solidFill>
                  <a:schemeClr val="tx2"/>
                </a:solidFill>
              </a:rPr>
              <a:t>год – на строительство железной дороги, на участок в районе 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000" smtClean="0">
                <a:solidFill>
                  <a:schemeClr val="tx2"/>
                </a:solidFill>
              </a:rPr>
              <a:t>Ключевая, было привезено 40 человек из Белоруссии. Земляные работы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000" smtClean="0">
                <a:solidFill>
                  <a:schemeClr val="tx2"/>
                </a:solidFill>
              </a:rPr>
              <a:t>выполняли вручную: киркой, лопатой, ломом, каламашкой, в которую впрягалась лошадь.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lang="ru-RU" sz="2000" b="1" smtClean="0">
              <a:solidFill>
                <a:schemeClr val="tx2"/>
              </a:solidFill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000" b="1" smtClean="0">
                <a:solidFill>
                  <a:schemeClr val="tx2"/>
                </a:solidFill>
              </a:rPr>
              <a:t>1917</a:t>
            </a:r>
            <a:r>
              <a:rPr lang="ru-RU" sz="2000" smtClean="0">
                <a:solidFill>
                  <a:schemeClr val="tx2"/>
                </a:solidFill>
              </a:rPr>
              <a:t> год – строительство железной дороги было национализировано у капиталиста, немца Фон Мекке.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lang="ru-RU" sz="2000" smtClean="0">
              <a:solidFill>
                <a:schemeClr val="tx2"/>
              </a:solidFill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000" smtClean="0">
                <a:solidFill>
                  <a:schemeClr val="tx2"/>
                </a:solidFill>
              </a:rPr>
              <a:t>К </a:t>
            </a:r>
            <a:r>
              <a:rPr lang="ru-RU" sz="2000" b="1" smtClean="0">
                <a:solidFill>
                  <a:schemeClr val="tx2"/>
                </a:solidFill>
              </a:rPr>
              <a:t>1919</a:t>
            </a:r>
            <a:r>
              <a:rPr lang="ru-RU" sz="2000" smtClean="0">
                <a:solidFill>
                  <a:schemeClr val="tx2"/>
                </a:solidFill>
              </a:rPr>
              <a:t> году появилась станция </a:t>
            </a:r>
            <a:r>
              <a:rPr lang="ru-RU" sz="2000" b="1" smtClean="0">
                <a:solidFill>
                  <a:schemeClr val="tx2"/>
                </a:solidFill>
              </a:rPr>
              <a:t>Ключевая</a:t>
            </a:r>
            <a:r>
              <a:rPr lang="ru-RU" sz="2000" smtClean="0">
                <a:solidFill>
                  <a:schemeClr val="tx2"/>
                </a:solidFill>
              </a:rPr>
              <a:t>.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000" smtClean="0">
                <a:solidFill>
                  <a:schemeClr val="tx2"/>
                </a:solidFill>
              </a:rPr>
              <a:t>У вокзала нашей станции Ключевая своя история. Во-первых, он был построен вместо Кленовского вокзала. Во-вторых, он в мае 1919 года сгорел и был в кратчайшие сроки возведен повторно. </a:t>
            </a:r>
          </a:p>
        </p:txBody>
      </p:sp>
    </p:spTree>
    <p:custDataLst>
      <p:tags r:id="rId1"/>
    </p:custDataLst>
  </p:cSld>
  <p:clrMapOvr>
    <a:masterClrMapping/>
  </p:clrMapOvr>
  <p:transition advTm="31456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23850" y="260350"/>
            <a:ext cx="8424863" cy="4318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400" b="1" smtClean="0">
                <a:solidFill>
                  <a:schemeClr val="tx2"/>
                </a:solidFill>
              </a:rPr>
              <a:t>Педагогический коллектив 1985 года</a:t>
            </a:r>
          </a:p>
        </p:txBody>
      </p:sp>
      <p:pic>
        <p:nvPicPr>
          <p:cNvPr id="31747" name="Picture 9" descr="img00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9250" y="981075"/>
            <a:ext cx="8445500" cy="5118100"/>
          </a:xfrm>
          <a:noFill/>
        </p:spPr>
      </p:pic>
      <p:sp>
        <p:nvSpPr>
          <p:cNvPr id="31748" name="Text Box 10"/>
          <p:cNvSpPr txBox="1">
            <a:spLocks noChangeArrowheads="1"/>
          </p:cNvSpPr>
          <p:nvPr/>
        </p:nvSpPr>
        <p:spPr bwMode="auto">
          <a:xfrm>
            <a:off x="323850" y="6092825"/>
            <a:ext cx="8569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23850" y="5300663"/>
            <a:ext cx="8540750" cy="1296987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1400" smtClean="0">
                <a:solidFill>
                  <a:schemeClr val="tx2"/>
                </a:solidFill>
              </a:rPr>
              <a:t>1985 – 1993 годы – директором Ключевской средней школы работает </a:t>
            </a:r>
            <a:r>
              <a:rPr lang="ru-RU" sz="1400" b="1" smtClean="0">
                <a:solidFill>
                  <a:schemeClr val="tx2"/>
                </a:solidFill>
              </a:rPr>
              <a:t>Белянин Александр Георгиевич.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1400" smtClean="0">
                <a:solidFill>
                  <a:schemeClr val="tx2"/>
                </a:solidFill>
              </a:rPr>
              <a:t>1993 – 1999 годы – на смену ему приходит </a:t>
            </a:r>
            <a:r>
              <a:rPr lang="ru-RU" sz="1400" b="1" smtClean="0">
                <a:solidFill>
                  <a:schemeClr val="tx2"/>
                </a:solidFill>
              </a:rPr>
              <a:t>Клепалова  Нина Ивановна</a:t>
            </a:r>
            <a:r>
              <a:rPr lang="ru-RU" sz="1400" smtClean="0">
                <a:solidFill>
                  <a:schemeClr val="tx2"/>
                </a:solidFill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1400" smtClean="0">
                <a:solidFill>
                  <a:schemeClr val="tx2"/>
                </a:solidFill>
              </a:rPr>
              <a:t>(с должности завуча школы, где проработала много лет)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1400" smtClean="0">
                <a:solidFill>
                  <a:schemeClr val="tx2"/>
                </a:solidFill>
              </a:rPr>
              <a:t>С 1993 года завучем школы работает </a:t>
            </a:r>
            <a:r>
              <a:rPr lang="ru-RU" sz="1400" b="1" smtClean="0">
                <a:solidFill>
                  <a:schemeClr val="tx2"/>
                </a:solidFill>
              </a:rPr>
              <a:t>Колмакова Надежда Васильевна</a:t>
            </a:r>
            <a:r>
              <a:rPr lang="ru-RU" sz="1400" smtClean="0">
                <a:solidFill>
                  <a:schemeClr val="tx2"/>
                </a:solidFill>
              </a:rPr>
              <a:t> и работает на этой должности на 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1400" smtClean="0">
                <a:solidFill>
                  <a:schemeClr val="tx2"/>
                </a:solidFill>
              </a:rPr>
              <a:t>протяжении 14 лет</a:t>
            </a:r>
          </a:p>
        </p:txBody>
      </p:sp>
      <p:pic>
        <p:nvPicPr>
          <p:cNvPr id="32771" name="Picture 16" descr="img008а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765175"/>
            <a:ext cx="8064500" cy="4500563"/>
          </a:xfrm>
          <a:noFill/>
        </p:spPr>
      </p:pic>
      <p:sp>
        <p:nvSpPr>
          <p:cNvPr id="32772" name="Text Box 17"/>
          <p:cNvSpPr txBox="1">
            <a:spLocks noChangeArrowheads="1"/>
          </p:cNvSpPr>
          <p:nvPr/>
        </p:nvSpPr>
        <p:spPr bwMode="auto">
          <a:xfrm>
            <a:off x="1619250" y="260350"/>
            <a:ext cx="5616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tx2"/>
                </a:solidFill>
              </a:rPr>
              <a:t>Состав педагогического коллектива в 1994 году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23850" y="188913"/>
            <a:ext cx="8540750" cy="719137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000" smtClean="0">
                <a:solidFill>
                  <a:schemeClr val="tx2"/>
                </a:solidFill>
              </a:rPr>
              <a:t>В таком составе собрался педагогический коллектив в 40-й юбилей школы</a:t>
            </a:r>
          </a:p>
        </p:txBody>
      </p:sp>
      <p:pic>
        <p:nvPicPr>
          <p:cNvPr id="33795" name="Picture 7" descr="img00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765175"/>
            <a:ext cx="7561262" cy="5226050"/>
          </a:xfrm>
          <a:noFill/>
        </p:spPr>
      </p:pic>
      <p:sp>
        <p:nvSpPr>
          <p:cNvPr id="33796" name="Text Box 8"/>
          <p:cNvSpPr txBox="1">
            <a:spLocks noChangeArrowheads="1"/>
          </p:cNvSpPr>
          <p:nvPr/>
        </p:nvSpPr>
        <p:spPr bwMode="auto">
          <a:xfrm>
            <a:off x="900113" y="6021388"/>
            <a:ext cx="741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tx2"/>
                </a:solidFill>
              </a:rPr>
              <a:t>За 40 лет работы школы получили неполное среднее образование 1444 ученика, среднее образование 739 учащихся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250825" y="188913"/>
            <a:ext cx="8591550" cy="6477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Состав педагогического коллектива в 1999 года</a:t>
            </a:r>
          </a:p>
        </p:txBody>
      </p:sp>
      <p:pic>
        <p:nvPicPr>
          <p:cNvPr id="34819" name="Picture 6" descr="img007а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450" y="765175"/>
            <a:ext cx="6985000" cy="4354513"/>
          </a:xfrm>
          <a:noFill/>
        </p:spPr>
      </p:pic>
      <p:sp>
        <p:nvSpPr>
          <p:cNvPr id="34820" name="Text Box 7"/>
          <p:cNvSpPr txBox="1">
            <a:spLocks noChangeArrowheads="1"/>
          </p:cNvSpPr>
          <p:nvPr/>
        </p:nvSpPr>
        <p:spPr bwMode="auto">
          <a:xfrm>
            <a:off x="395288" y="5084763"/>
            <a:ext cx="8424862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tx2"/>
                </a:solidFill>
              </a:rPr>
              <a:t>1999 год – в школе обучается 260 учащихся, работают 22 учителя, из них 10 с высшим образованием, 12 – учителя - выпускники Ключевской средней школы. 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tx2"/>
                </a:solidFill>
              </a:rPr>
              <a:t>На должность директора заступает </a:t>
            </a:r>
            <a:r>
              <a:rPr lang="ru-RU" b="1">
                <a:solidFill>
                  <a:schemeClr val="tx2"/>
                </a:solidFill>
              </a:rPr>
              <a:t>Морозов Виктор Николаевич, </a:t>
            </a:r>
            <a:r>
              <a:rPr lang="ru-RU">
                <a:solidFill>
                  <a:schemeClr val="tx2"/>
                </a:solidFill>
              </a:rPr>
              <a:t>который</a:t>
            </a:r>
            <a:r>
              <a:rPr lang="ru-RU" b="1">
                <a:solidFill>
                  <a:schemeClr val="tx2"/>
                </a:solidFill>
              </a:rPr>
              <a:t> </a:t>
            </a:r>
            <a:r>
              <a:rPr lang="ru-RU">
                <a:solidFill>
                  <a:schemeClr val="tx2"/>
                </a:solidFill>
              </a:rPr>
              <a:t>руководит школой по настоящее время.</a:t>
            </a:r>
            <a:endParaRPr lang="ru-RU" b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250825" y="476250"/>
            <a:ext cx="8642350" cy="56229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smtClean="0">
                <a:solidFill>
                  <a:schemeClr val="tx2"/>
                </a:solidFill>
              </a:rPr>
              <a:t>За 55 лет Ключевская средняя школа выпустила 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smtClean="0">
                <a:solidFill>
                  <a:schemeClr val="tx2"/>
                </a:solidFill>
              </a:rPr>
              <a:t>из своих стен ... выпускников.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smtClean="0">
                <a:solidFill>
                  <a:schemeClr val="tx2"/>
                </a:solidFill>
              </a:rPr>
              <a:t>У всех выпускников судьбы сложились по–разному. Выбраны разные пути. 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b="1" smtClean="0">
                <a:solidFill>
                  <a:schemeClr val="tx2"/>
                </a:solidFill>
                <a:latin typeface="Times New Roman" pitchFamily="18" charset="0"/>
              </a:rPr>
              <a:t>Говорят, не мы выбираем дороги,                                           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b="1" smtClean="0">
                <a:solidFill>
                  <a:schemeClr val="tx2"/>
                </a:solidFill>
                <a:latin typeface="Times New Roman" pitchFamily="18" charset="0"/>
              </a:rPr>
              <a:t>а они выбирают нас!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3600" b="1" smtClean="0">
                <a:solidFill>
                  <a:srgbClr val="C00000"/>
                </a:solidFill>
              </a:rPr>
              <a:t>55 лет 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smtClean="0">
                <a:solidFill>
                  <a:schemeClr val="tx2"/>
                </a:solidFill>
              </a:rPr>
              <a:t>нашей школе 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smtClean="0">
                <a:solidFill>
                  <a:schemeClr val="tx2"/>
                </a:solidFill>
              </a:rPr>
              <a:t>Это маленький остров в океане жизни. 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smtClean="0">
                <a:solidFill>
                  <a:schemeClr val="tx2"/>
                </a:solidFill>
              </a:rPr>
              <a:t>Менялись режимы, приходили и уходили вожди... Рушились идеалы и ценности ... 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smtClean="0">
                <a:solidFill>
                  <a:schemeClr val="tx2"/>
                </a:solidFill>
              </a:rPr>
              <a:t>Но школа продолжает жить...</a:t>
            </a:r>
            <a:endParaRPr lang="ru-RU" sz="2800" b="1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40750" cy="4635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Состав педагогического коллектива в 2009 году</a:t>
            </a:r>
          </a:p>
        </p:txBody>
      </p:sp>
      <p:pic>
        <p:nvPicPr>
          <p:cNvPr id="36867" name="Picture 6" descr="P130260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765175"/>
            <a:ext cx="7777162" cy="58324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40750" cy="11128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Директор МОУ СОШ п.Ключевая </a:t>
            </a:r>
            <a:b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Морозов Виктор Николаевич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2009 год</a:t>
            </a:r>
          </a:p>
        </p:txBody>
      </p:sp>
      <p:pic>
        <p:nvPicPr>
          <p:cNvPr id="37891" name="Picture 6" descr="P130260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03350" y="1484313"/>
            <a:ext cx="6402388" cy="48006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0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68313" y="188913"/>
            <a:ext cx="8280400" cy="12954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Завуч МОУ СОШ п.Ключевая </a:t>
            </a:r>
            <a:b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Фатихова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Альмира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Идрисовна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b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2009 год</a:t>
            </a:r>
          </a:p>
        </p:txBody>
      </p:sp>
      <p:pic>
        <p:nvPicPr>
          <p:cNvPr id="38915" name="Picture 6" descr="P1302604-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76375" y="1700213"/>
            <a:ext cx="6167438" cy="46259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8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395288" y="260350"/>
            <a:ext cx="8424862" cy="143986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Повара школьной столовой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Азанова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Нина Дмитриевна, Медведева Валентина Васильевна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b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очень довольны своей новой установкой </a:t>
            </a:r>
            <a:b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2009 год</a:t>
            </a:r>
          </a:p>
        </p:txBody>
      </p:sp>
      <p:pic>
        <p:nvPicPr>
          <p:cNvPr id="39939" name="Picture 9" descr="фигня 0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 rot="21224372">
            <a:off x="485775" y="2428875"/>
            <a:ext cx="4281488" cy="3211513"/>
          </a:xfrm>
          <a:noFill/>
        </p:spPr>
      </p:pic>
      <p:pic>
        <p:nvPicPr>
          <p:cNvPr id="39940" name="Picture 10" descr="фигня 00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 rot="958210">
            <a:off x="4144963" y="2730500"/>
            <a:ext cx="4419600" cy="33147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01625" y="765175"/>
            <a:ext cx="8540750" cy="533400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z="2800" smtClean="0">
                <a:solidFill>
                  <a:srgbClr val="002060"/>
                </a:solidFill>
              </a:rPr>
              <a:t>В настоящее время в школе обучается </a:t>
            </a:r>
          </a:p>
          <a:p>
            <a:pPr algn="ctr" eaLnBrk="1" hangingPunct="1">
              <a:buFont typeface="Arial" charset="0"/>
              <a:buNone/>
            </a:pPr>
            <a:r>
              <a:rPr lang="ru-RU" sz="2800" smtClean="0">
                <a:solidFill>
                  <a:srgbClr val="002060"/>
                </a:solidFill>
              </a:rPr>
              <a:t>96 учащихся. </a:t>
            </a:r>
          </a:p>
          <a:p>
            <a:pPr algn="ctr" eaLnBrk="1" hangingPunct="1">
              <a:buFont typeface="Arial" charset="0"/>
              <a:buNone/>
            </a:pPr>
            <a:endParaRPr lang="ru-RU" sz="2800" smtClean="0">
              <a:solidFill>
                <a:srgbClr val="002060"/>
              </a:solidFill>
            </a:endParaRPr>
          </a:p>
          <a:p>
            <a:pPr algn="ctr" eaLnBrk="1" hangingPunct="1">
              <a:buFont typeface="Arial" charset="0"/>
              <a:buNone/>
            </a:pPr>
            <a:r>
              <a:rPr lang="ru-RU" sz="2800" smtClean="0">
                <a:solidFill>
                  <a:srgbClr val="002060"/>
                </a:solidFill>
              </a:rPr>
              <a:t>Педагогический коллектив состоит из </a:t>
            </a:r>
          </a:p>
          <a:p>
            <a:pPr algn="ctr" eaLnBrk="1" hangingPunct="1">
              <a:buFont typeface="Arial" charset="0"/>
              <a:buNone/>
            </a:pPr>
            <a:r>
              <a:rPr lang="ru-RU" sz="2800" smtClean="0">
                <a:solidFill>
                  <a:srgbClr val="002060"/>
                </a:solidFill>
              </a:rPr>
              <a:t>15 учителей, среди них  9 – учителя-выпускники </a:t>
            </a:r>
          </a:p>
          <a:p>
            <a:pPr algn="ctr" eaLnBrk="1" hangingPunct="1">
              <a:buFont typeface="Arial" charset="0"/>
              <a:buNone/>
            </a:pPr>
            <a:r>
              <a:rPr lang="ru-RU" sz="2800" smtClean="0">
                <a:solidFill>
                  <a:srgbClr val="002060"/>
                </a:solidFill>
              </a:rPr>
              <a:t>нашей школы. </a:t>
            </a:r>
          </a:p>
          <a:p>
            <a:pPr algn="ctr" eaLnBrk="1" hangingPunct="1">
              <a:buFont typeface="Arial" charset="0"/>
              <a:buNone/>
            </a:pPr>
            <a:endParaRPr lang="ru-RU" sz="2800" smtClean="0">
              <a:solidFill>
                <a:srgbClr val="002060"/>
              </a:solidFill>
            </a:endParaRPr>
          </a:p>
          <a:p>
            <a:pPr algn="ctr" eaLnBrk="1" hangingPunct="1">
              <a:buFont typeface="Arial" charset="0"/>
              <a:buNone/>
            </a:pPr>
            <a:r>
              <a:rPr lang="ru-RU" sz="2800" smtClean="0">
                <a:solidFill>
                  <a:srgbClr val="002060"/>
                </a:solidFill>
              </a:rPr>
              <a:t>Благодаря учителям школа продолжает жить, </a:t>
            </a:r>
          </a:p>
          <a:p>
            <a:pPr algn="ctr" eaLnBrk="1" hangingPunct="1">
              <a:buFont typeface="Arial" charset="0"/>
              <a:buNone/>
            </a:pPr>
            <a:r>
              <a:rPr lang="ru-RU" sz="2800" smtClean="0">
                <a:solidFill>
                  <a:srgbClr val="002060"/>
                </a:solidFill>
              </a:rPr>
              <a:t>творить, развиваться...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g02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8313" y="404813"/>
            <a:ext cx="8208962" cy="5475287"/>
          </a:xfrm>
          <a:noFill/>
        </p:spPr>
      </p:pic>
      <p:sp>
        <p:nvSpPr>
          <p:cNvPr id="5123" name="Rectangle 10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323850" y="5876925"/>
            <a:ext cx="8496300" cy="792163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000" b="1" smtClean="0">
                <a:solidFill>
                  <a:schemeClr val="tx2"/>
                </a:solidFill>
              </a:rPr>
              <a:t>Вокзал станции Ключевая 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000" b="1" smtClean="0">
                <a:solidFill>
                  <a:schemeClr val="tx2"/>
                </a:solidFill>
              </a:rPr>
              <a:t>Второе здание, восстановленное после пожара</a:t>
            </a:r>
          </a:p>
        </p:txBody>
      </p:sp>
    </p:spTree>
    <p:custDataLst>
      <p:tags r:id="rId1"/>
    </p:custDataLst>
  </p:cSld>
  <p:clrMapOvr>
    <a:masterClrMapping/>
  </p:clrMapOvr>
  <p:transition advTm="1032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6" descr="IMG_025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549275"/>
            <a:ext cx="7993063" cy="59959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 descr="IMG_025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620713"/>
            <a:ext cx="7920037" cy="59404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250825" y="260350"/>
            <a:ext cx="8540750" cy="5910263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smtClean="0">
                <a:solidFill>
                  <a:srgbClr val="002060"/>
                </a:solidFill>
              </a:rPr>
              <a:t>В этот юбилейный день 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smtClean="0">
                <a:solidFill>
                  <a:srgbClr val="002060"/>
                </a:solidFill>
              </a:rPr>
              <a:t>мы собрались, чтоб снова вспомнить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smtClean="0">
                <a:solidFill>
                  <a:srgbClr val="002060"/>
                </a:solidFill>
              </a:rPr>
              <a:t>тех, кто ушёл в историю теперь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smtClean="0">
                <a:solidFill>
                  <a:srgbClr val="002060"/>
                </a:solidFill>
              </a:rPr>
              <a:t>и кто собой день нынешний наполнил.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endParaRPr lang="ru-RU" sz="2800" smtClean="0">
              <a:solidFill>
                <a:srgbClr val="002060"/>
              </a:solidFill>
            </a:endParaRP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smtClean="0">
                <a:solidFill>
                  <a:srgbClr val="002060"/>
                </a:solidFill>
              </a:rPr>
              <a:t>Мы сегодня от имени каждого выпускника говорим </a:t>
            </a:r>
            <a:r>
              <a:rPr lang="ru-RU" sz="2800" b="1" smtClean="0">
                <a:solidFill>
                  <a:srgbClr val="002060"/>
                </a:solidFill>
              </a:rPr>
              <a:t>«Спасибо» </a:t>
            </a:r>
            <a:r>
              <a:rPr lang="ru-RU" sz="2800" smtClean="0">
                <a:solidFill>
                  <a:srgbClr val="002060"/>
                </a:solidFill>
              </a:rPr>
              <a:t>учителям-ветеранам: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i="1" smtClean="0">
                <a:solidFill>
                  <a:srgbClr val="002060"/>
                </a:solidFill>
              </a:rPr>
              <a:t> </a:t>
            </a:r>
            <a:r>
              <a:rPr lang="ru-RU" sz="2800" b="1" i="1" smtClean="0">
                <a:solidFill>
                  <a:srgbClr val="002060"/>
                </a:solidFill>
              </a:rPr>
              <a:t>Клепаловой Нине Ивановне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b="1" i="1" smtClean="0">
                <a:solidFill>
                  <a:srgbClr val="002060"/>
                </a:solidFill>
              </a:rPr>
              <a:t> Колмаковой Надежде Васильевне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b="1" i="1" smtClean="0">
                <a:solidFill>
                  <a:srgbClr val="002060"/>
                </a:solidFill>
              </a:rPr>
              <a:t> Булышевой Валентине Павловне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b="1" i="1" smtClean="0">
                <a:solidFill>
                  <a:srgbClr val="002060"/>
                </a:solidFill>
              </a:rPr>
              <a:t> Белянину Александру Георгиевичу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b="1" i="1" smtClean="0">
                <a:solidFill>
                  <a:srgbClr val="002060"/>
                </a:solidFill>
              </a:rPr>
              <a:t> Пикулеву Алексею Александровичу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/>
          <p:cNvSpPr>
            <a:spLocks noGrp="1" noRot="1" noChangeArrowheads="1"/>
          </p:cNvSpPr>
          <p:nvPr>
            <p:ph idx="1"/>
          </p:nvPr>
        </p:nvSpPr>
        <p:spPr>
          <a:xfrm>
            <a:off x="395288" y="404813"/>
            <a:ext cx="8353425" cy="6119812"/>
          </a:xfrm>
        </p:spPr>
        <p:txBody>
          <a:bodyPr/>
          <a:lstStyle/>
          <a:p>
            <a:pPr marL="174625" indent="-174625" algn="ctr" eaLnBrk="1" hangingPunct="1">
              <a:buFont typeface="Arial" charset="0"/>
              <a:buNone/>
            </a:pPr>
            <a:r>
              <a:rPr lang="ru-RU" sz="3600" b="1" smtClean="0">
                <a:solidFill>
                  <a:srgbClr val="002060"/>
                </a:solidFill>
              </a:rPr>
              <a:t>К сожалению, не все могут вместе с нами быть на Юбилее школы</a:t>
            </a:r>
          </a:p>
          <a:p>
            <a:pPr marL="174625" indent="-174625" algn="ctr" eaLnBrk="1" hangingPunct="1">
              <a:buFont typeface="Arial" charset="0"/>
              <a:buNone/>
            </a:pPr>
            <a:endParaRPr lang="ru-RU" smtClean="0">
              <a:solidFill>
                <a:srgbClr val="002060"/>
              </a:solidFill>
            </a:endParaRPr>
          </a:p>
          <a:p>
            <a:pPr marL="174625" indent="-174625" algn="ctr" eaLnBrk="1" hangingPunct="1">
              <a:buFont typeface="Arial" charset="0"/>
              <a:buNone/>
            </a:pPr>
            <a:r>
              <a:rPr lang="ru-RU" smtClean="0">
                <a:solidFill>
                  <a:srgbClr val="002060"/>
                </a:solidFill>
              </a:rPr>
              <a:t>Остаются в памяти люди, которые создавали эту историю. </a:t>
            </a:r>
          </a:p>
          <a:p>
            <a:pPr marL="174625" indent="-174625" algn="ctr" eaLnBrk="1" hangingPunct="1">
              <a:buFont typeface="Arial" charset="0"/>
              <a:buNone/>
            </a:pPr>
            <a:r>
              <a:rPr lang="ru-RU" smtClean="0">
                <a:solidFill>
                  <a:srgbClr val="002060"/>
                </a:solidFill>
              </a:rPr>
              <a:t>Щедры и отзывчивы были их сердца, вместившие в себя и радость, и боль своих учеников. </a:t>
            </a:r>
          </a:p>
          <a:p>
            <a:pPr marL="174625" indent="-174625" algn="ctr" eaLnBrk="1" hangingPunct="1">
              <a:buFont typeface="Arial" charset="0"/>
              <a:buNone/>
            </a:pPr>
            <a:r>
              <a:rPr lang="ru-RU" smtClean="0">
                <a:solidFill>
                  <a:srgbClr val="002060"/>
                </a:solidFill>
              </a:rPr>
              <a:t>Память о них навсегда сохранится в наших сердцах.</a:t>
            </a:r>
          </a:p>
          <a:p>
            <a:pPr marL="174625" indent="-174625" algn="ctr" eaLnBrk="1" hangingPunct="1">
              <a:buFont typeface="Arial" charset="0"/>
              <a:buNone/>
            </a:pPr>
            <a:r>
              <a:rPr lang="ru-RU" smtClean="0">
                <a:solidFill>
                  <a:srgbClr val="002060"/>
                </a:solidFill>
              </a:rPr>
              <a:t> Пусть будут благословенны их имена!</a:t>
            </a:r>
            <a:endParaRPr lang="ru-RU" b="1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23850" y="260350"/>
            <a:ext cx="8540750" cy="609917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lang="ru-RU" sz="1600" b="1" u="sng" smtClean="0"/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000" b="1" u="sng" smtClean="0">
                <a:solidFill>
                  <a:srgbClr val="002060"/>
                </a:solidFill>
              </a:rPr>
              <a:t>Учителя: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lang="ru-RU" sz="1600" b="1" u="sng" smtClean="0">
              <a:solidFill>
                <a:srgbClr val="002060"/>
              </a:solidFill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1000" b="1" smtClean="0">
                <a:solidFill>
                  <a:srgbClr val="002060"/>
                </a:solidFill>
              </a:rPr>
              <a:t>  </a:t>
            </a:r>
            <a:r>
              <a:rPr lang="ru-RU" sz="1400" b="1" smtClean="0">
                <a:solidFill>
                  <a:srgbClr val="002060"/>
                </a:solidFill>
              </a:rPr>
              <a:t>Макарова Тамара Яковлевна                       Ежова Анна Матвеевна 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1400" b="1" smtClean="0">
                <a:solidFill>
                  <a:srgbClr val="002060"/>
                </a:solidFill>
              </a:rPr>
              <a:t>  Доровин Анатолий Иванович                      Сажина Тамара Александровна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1400" b="1" smtClean="0">
                <a:solidFill>
                  <a:srgbClr val="002060"/>
                </a:solidFill>
              </a:rPr>
              <a:t>   Чувашова Нина Александровна                   Заруба Анатолий Иванович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1400" b="1" smtClean="0">
                <a:solidFill>
                  <a:srgbClr val="002060"/>
                </a:solidFill>
              </a:rPr>
              <a:t>   Жиганов Сергей Петрович                           Абдуллин Баян Абдулович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1400" b="1" smtClean="0">
                <a:solidFill>
                  <a:srgbClr val="002060"/>
                </a:solidFill>
              </a:rPr>
              <a:t>   Жиганова Анна Васильевна                         Попков Иван Степанович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1400" b="1" smtClean="0">
                <a:solidFill>
                  <a:srgbClr val="002060"/>
                </a:solidFill>
              </a:rPr>
              <a:t>   Кривых Алевтина Федоровна                       Сятов Василий Архипович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1400" b="1" smtClean="0">
                <a:solidFill>
                  <a:srgbClr val="002060"/>
                </a:solidFill>
              </a:rPr>
              <a:t>   Ковайкина Валентина Михайловна              Ковинова Дарья Кузьминична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1400" b="1" smtClean="0">
                <a:solidFill>
                  <a:srgbClr val="002060"/>
                </a:solidFill>
              </a:rPr>
              <a:t>   Губанов Дмитрий Александрович                Пастухова Тамара Александровна             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1400" b="1" smtClean="0">
                <a:solidFill>
                  <a:srgbClr val="002060"/>
                </a:solidFill>
              </a:rPr>
              <a:t>   Губанова Нина Петровна                               Колыванова Алла Петровна 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1400" b="1" smtClean="0">
                <a:solidFill>
                  <a:srgbClr val="002060"/>
                </a:solidFill>
              </a:rPr>
              <a:t>  Сушкова Тамара Ивановна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500" smtClean="0">
                <a:solidFill>
                  <a:srgbClr val="002060"/>
                </a:solidFill>
              </a:rPr>
              <a:t>  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000" b="1" u="sng" smtClean="0">
                <a:solidFill>
                  <a:srgbClr val="002060"/>
                </a:solidFill>
              </a:rPr>
              <a:t>Технический персонал: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lang="ru-RU" sz="2000" u="sng" smtClean="0">
              <a:solidFill>
                <a:srgbClr val="002060"/>
              </a:solidFill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1200" smtClean="0">
                <a:solidFill>
                  <a:srgbClr val="002060"/>
                </a:solidFill>
              </a:rPr>
              <a:t>  </a:t>
            </a:r>
            <a:r>
              <a:rPr lang="ru-RU" sz="1400" b="1" smtClean="0">
                <a:solidFill>
                  <a:srgbClr val="002060"/>
                </a:solidFill>
              </a:rPr>
              <a:t>Корлякова Надежда Ивановна                                  Богатырева Анастасия Агеевна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1400" b="1" smtClean="0">
                <a:solidFill>
                  <a:srgbClr val="002060"/>
                </a:solidFill>
              </a:rPr>
              <a:t>  Могильникова Клавдия Петровна                             Десяткова Екатерина Даниловна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1400" b="1" smtClean="0">
                <a:solidFill>
                  <a:srgbClr val="002060"/>
                </a:solidFill>
              </a:rPr>
              <a:t>  Корсканова Апполинария Григорьевна                      Ильина Юлия Павловна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1400" b="1" smtClean="0">
                <a:solidFill>
                  <a:srgbClr val="002060"/>
                </a:solidFill>
              </a:rPr>
              <a:t>  Феденева Екатерина Романовна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lang="ru-RU" sz="1400" b="1" smtClean="0">
              <a:solidFill>
                <a:srgbClr val="002060"/>
              </a:solidFill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lang="ru-RU" sz="500" smtClean="0">
              <a:solidFill>
                <a:srgbClr val="002060"/>
              </a:solidFill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lang="ru-RU" sz="500" smtClean="0">
              <a:solidFill>
                <a:srgbClr val="002060"/>
              </a:solidFill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lang="ru-RU" sz="500" smtClean="0">
              <a:solidFill>
                <a:srgbClr val="002060"/>
              </a:solidFill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lang="ru-RU" sz="1600" b="1" smtClean="0">
              <a:solidFill>
                <a:srgbClr val="002060"/>
              </a:solidFill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lang="ru-RU" sz="1600" b="1" smtClean="0">
              <a:solidFill>
                <a:srgbClr val="002060"/>
              </a:solidFill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800" b="1" smtClean="0">
                <a:solidFill>
                  <a:srgbClr val="002060"/>
                </a:solidFill>
              </a:rPr>
              <a:t>Светлая память им!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lang="ru-RU" sz="280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95288" y="333375"/>
            <a:ext cx="8353425" cy="61198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600" smtClean="0">
                <a:solidFill>
                  <a:srgbClr val="C00000"/>
                </a:solidFill>
              </a:rPr>
              <a:t>Что две пятерки? Это мало,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600" smtClean="0">
                <a:solidFill>
                  <a:srgbClr val="C00000"/>
                </a:solidFill>
              </a:rPr>
              <a:t>Но сколько сил ушло в года!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600" smtClean="0">
                <a:solidFill>
                  <a:srgbClr val="C00000"/>
                </a:solidFill>
              </a:rPr>
              <a:t>Цвети же школа, дорогая,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600" smtClean="0">
                <a:solidFill>
                  <a:srgbClr val="C00000"/>
                </a:solidFill>
              </a:rPr>
              <a:t>Спасибо Вам, учителя!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ru-RU" sz="1600" smtClean="0">
              <a:solidFill>
                <a:srgbClr val="C00000"/>
              </a:solidFill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600" smtClean="0">
                <a:solidFill>
                  <a:srgbClr val="C00000"/>
                </a:solidFill>
              </a:rPr>
              <a:t>                                                                               Неуловимые года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600" smtClean="0">
                <a:solidFill>
                  <a:srgbClr val="C00000"/>
                </a:solidFill>
              </a:rPr>
              <a:t>                                                                               Остановить не в нашей власти.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600" smtClean="0">
                <a:solidFill>
                  <a:srgbClr val="C00000"/>
                </a:solidFill>
              </a:rPr>
              <a:t>                                                                               Так пусть же будет так всегда: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600" smtClean="0">
                <a:solidFill>
                  <a:srgbClr val="C00000"/>
                </a:solidFill>
              </a:rPr>
              <a:t>                                                                               Чем больше лет, тем больше счастья!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ru-RU" sz="1600" smtClean="0">
              <a:solidFill>
                <a:srgbClr val="C00000"/>
              </a:solidFill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600" smtClean="0">
                <a:solidFill>
                  <a:srgbClr val="C00000"/>
                </a:solidFill>
              </a:rPr>
              <a:t>Пусть будут вашими друзьями: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600" smtClean="0">
                <a:solidFill>
                  <a:srgbClr val="C00000"/>
                </a:solidFill>
              </a:rPr>
              <a:t>Здоровье, радость, счастье, смех.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600" smtClean="0">
                <a:solidFill>
                  <a:srgbClr val="C00000"/>
                </a:solidFill>
              </a:rPr>
              <a:t>В семье – спокойствие, достаток,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600" smtClean="0">
                <a:solidFill>
                  <a:srgbClr val="C00000"/>
                </a:solidFill>
              </a:rPr>
              <a:t>В работе – творческий успех!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ru-RU" sz="1600" smtClean="0">
              <a:solidFill>
                <a:srgbClr val="C00000"/>
              </a:solidFill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600" smtClean="0">
                <a:solidFill>
                  <a:srgbClr val="C00000"/>
                </a:solidFill>
              </a:rPr>
              <a:t>                                                                              Никогда не болеть Вам желаем,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600" smtClean="0">
                <a:solidFill>
                  <a:srgbClr val="C00000"/>
                </a:solidFill>
              </a:rPr>
              <a:t>                                                                              Не горевать никогда ни о чем,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600" smtClean="0">
                <a:solidFill>
                  <a:srgbClr val="C00000"/>
                </a:solidFill>
              </a:rPr>
              <a:t>                                                                              Силы, здоровья, творческих дерзаний –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600" smtClean="0">
                <a:solidFill>
                  <a:srgbClr val="C00000"/>
                </a:solidFill>
              </a:rPr>
              <a:t>                                                                              Жизни счастливой.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ru-RU" sz="1600" smtClean="0">
              <a:solidFill>
                <a:srgbClr val="C00000"/>
              </a:solidFill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600" smtClean="0">
                <a:solidFill>
                  <a:srgbClr val="C00000"/>
                </a:solidFill>
              </a:rPr>
              <a:t>Мы с Вами не прощаемся и верим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600" smtClean="0">
                <a:solidFill>
                  <a:srgbClr val="C00000"/>
                </a:solidFill>
              </a:rPr>
              <a:t>Что этот вечер вам запомнится, друзья!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600" smtClean="0">
                <a:solidFill>
                  <a:srgbClr val="C00000"/>
                </a:solidFill>
              </a:rPr>
              <a:t>Для вас всегда открыты в школе двери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600" smtClean="0">
                <a:solidFill>
                  <a:srgbClr val="C00000"/>
                </a:solidFill>
              </a:rPr>
              <a:t>И помнят вас и ждут вас здесь всегда!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ru-RU" sz="14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ru-RU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539750" y="1628775"/>
            <a:ext cx="8229600" cy="1209675"/>
          </a:xfrm>
        </p:spPr>
        <p:txBody>
          <a:bodyPr/>
          <a:lstStyle/>
          <a:p>
            <a:pPr eaLnBrk="1" hangingPunct="1"/>
            <a:r>
              <a:rPr lang="ru-RU" b="1" i="1" smtClean="0">
                <a:solidFill>
                  <a:srgbClr val="C00000"/>
                </a:solidFill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620713"/>
            <a:ext cx="8229600" cy="550545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smtClean="0">
                <a:solidFill>
                  <a:schemeClr val="tx2"/>
                </a:solidFill>
              </a:rPr>
              <a:t>Железная дорога </a:t>
            </a:r>
            <a:r>
              <a:rPr lang="ru-RU" sz="2800" b="1" smtClean="0">
                <a:solidFill>
                  <a:schemeClr val="tx2"/>
                </a:solidFill>
              </a:rPr>
              <a:t>Казань – Екатеринбург </a:t>
            </a:r>
            <a:r>
              <a:rPr lang="ru-RU" sz="2800" smtClean="0">
                <a:solidFill>
                  <a:schemeClr val="tx2"/>
                </a:solidFill>
              </a:rPr>
              <a:t>имела не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smtClean="0">
                <a:solidFill>
                  <a:schemeClr val="tx2"/>
                </a:solidFill>
              </a:rPr>
              <a:t>только кратчайшее расстояние между Москвой и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smtClean="0">
                <a:solidFill>
                  <a:schemeClr val="tx2"/>
                </a:solidFill>
              </a:rPr>
              <a:t>Уралом, но и дала жизнь новым станциям, которые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smtClean="0">
                <a:solidFill>
                  <a:schemeClr val="tx2"/>
                </a:solidFill>
              </a:rPr>
              <a:t>со временем стали рабочими поселками, как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b="1" i="1" smtClean="0">
                <a:solidFill>
                  <a:schemeClr val="tx2"/>
                </a:solidFill>
              </a:rPr>
              <a:t>Пудлинговый, Уфимка, Ключевая </a:t>
            </a:r>
            <a:r>
              <a:rPr lang="ru-RU" sz="2800" smtClean="0">
                <a:solidFill>
                  <a:schemeClr val="tx2"/>
                </a:solidFill>
              </a:rPr>
              <a:t>и районными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smtClean="0">
                <a:solidFill>
                  <a:schemeClr val="tx2"/>
                </a:solidFill>
              </a:rPr>
              <a:t>центрами как </a:t>
            </a:r>
            <a:r>
              <a:rPr lang="ru-RU" sz="2800" b="1" i="1" smtClean="0">
                <a:solidFill>
                  <a:schemeClr val="tx2"/>
                </a:solidFill>
              </a:rPr>
              <a:t>Янаул, Куеда, Чернушка, Чад </a:t>
            </a:r>
            <a:r>
              <a:rPr lang="ru-RU" sz="2800" smtClean="0">
                <a:solidFill>
                  <a:schemeClr val="tx2"/>
                </a:solidFill>
              </a:rPr>
              <a:t>и т.д.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endParaRPr lang="ru-RU" sz="2800" smtClean="0">
              <a:solidFill>
                <a:schemeClr val="tx2"/>
              </a:solidFill>
            </a:endParaRP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smtClean="0">
                <a:solidFill>
                  <a:schemeClr val="tx2"/>
                </a:solidFill>
              </a:rPr>
              <a:t>Начало </a:t>
            </a:r>
            <a:r>
              <a:rPr lang="ru-RU" sz="2800" b="1" smtClean="0">
                <a:solidFill>
                  <a:schemeClr val="tx2"/>
                </a:solidFill>
              </a:rPr>
              <a:t>1919</a:t>
            </a:r>
            <a:r>
              <a:rPr lang="ru-RU" sz="2800" smtClean="0">
                <a:solidFill>
                  <a:schemeClr val="tx2"/>
                </a:solidFill>
              </a:rPr>
              <a:t> года – были положены первые рельсы.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b="1" smtClean="0">
                <a:solidFill>
                  <a:schemeClr val="tx2"/>
                </a:solidFill>
              </a:rPr>
              <a:t>1919</a:t>
            </a:r>
            <a:r>
              <a:rPr lang="ru-RU" sz="2800" smtClean="0">
                <a:solidFill>
                  <a:schemeClr val="tx2"/>
                </a:solidFill>
              </a:rPr>
              <a:t> года через станцию Ключевая </a:t>
            </a:r>
            <a:r>
              <a:rPr lang="ru-RU" sz="2800" b="1" smtClean="0">
                <a:solidFill>
                  <a:schemeClr val="tx2"/>
                </a:solidFill>
              </a:rPr>
              <a:t>14 марта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smtClean="0">
                <a:solidFill>
                  <a:schemeClr val="tx2"/>
                </a:solidFill>
              </a:rPr>
              <a:t>прошел первый рабочий поезд из Дружинино, а в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smtClean="0">
                <a:solidFill>
                  <a:schemeClr val="tx2"/>
                </a:solidFill>
              </a:rPr>
              <a:t>конце июня 1920 года – первый пассажирский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smtClean="0">
                <a:solidFill>
                  <a:schemeClr val="tx2"/>
                </a:solidFill>
              </a:rPr>
              <a:t>поезд.</a:t>
            </a:r>
          </a:p>
        </p:txBody>
      </p:sp>
    </p:spTree>
    <p:custDataLst>
      <p:tags r:id="rId1"/>
    </p:custDataLst>
  </p:cSld>
  <p:clrMapOvr>
    <a:masterClrMapping/>
  </p:clrMapOvr>
  <p:transition advTm="2688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 descr="img00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850" y="1989138"/>
            <a:ext cx="4032250" cy="2833687"/>
          </a:xfrm>
          <a:noFill/>
        </p:spPr>
      </p:pic>
      <p:pic>
        <p:nvPicPr>
          <p:cNvPr id="7171" name="Picture 9" descr="Копия img00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635375" y="333375"/>
            <a:ext cx="5256213" cy="2590800"/>
          </a:xfrm>
          <a:noFill/>
        </p:spPr>
      </p:pic>
      <p:sp>
        <p:nvSpPr>
          <p:cNvPr id="7172" name="Rectangle 7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179388" y="4941888"/>
            <a:ext cx="8785225" cy="15113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solidFill>
                  <a:schemeClr val="tx2"/>
                </a:solidFill>
              </a:rPr>
              <a:t>Долгие годы железная дорога была </a:t>
            </a:r>
            <a:r>
              <a:rPr lang="ru-RU" sz="2400" b="1" smtClean="0">
                <a:solidFill>
                  <a:schemeClr val="tx2"/>
                </a:solidFill>
              </a:rPr>
              <a:t>«однопуткой».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solidFill>
                  <a:schemeClr val="tx2"/>
                </a:solidFill>
              </a:rPr>
              <a:t>Первые паровозы были маленькие, в их составе 6-7 вагонов, средний вес поезда 600 тонн. 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solidFill>
                  <a:schemeClr val="tx2"/>
                </a:solidFill>
              </a:rPr>
              <a:t>В сутки мимо станции проходило 4-5 поездов.</a:t>
            </a:r>
          </a:p>
        </p:txBody>
      </p:sp>
    </p:spTree>
    <p:custDataLst>
      <p:tags r:id="rId1"/>
    </p:custDataLst>
  </p:cSld>
  <p:clrMapOvr>
    <a:masterClrMapping/>
  </p:clrMapOvr>
  <p:transition advTm="10352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68313" y="620713"/>
            <a:ext cx="8229600" cy="5246687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mtClean="0">
                <a:solidFill>
                  <a:schemeClr val="tx2"/>
                </a:solidFill>
              </a:rPr>
              <a:t>В </a:t>
            </a:r>
            <a:r>
              <a:rPr lang="ru-RU" b="1" smtClean="0">
                <a:solidFill>
                  <a:schemeClr val="tx2"/>
                </a:solidFill>
              </a:rPr>
              <a:t>1928</a:t>
            </a:r>
            <a:r>
              <a:rPr lang="ru-RU" smtClean="0">
                <a:solidFill>
                  <a:schemeClr val="tx2"/>
                </a:solidFill>
              </a:rPr>
              <a:t> году началось строительство частных домов рабочими железной дороги.</a:t>
            </a:r>
          </a:p>
          <a:p>
            <a:pPr algn="ctr" eaLnBrk="1" hangingPunct="1">
              <a:buFont typeface="Arial" charset="0"/>
              <a:buNone/>
            </a:pPr>
            <a:endParaRPr lang="ru-RU" smtClean="0">
              <a:solidFill>
                <a:schemeClr val="tx2"/>
              </a:solidFill>
            </a:endParaRPr>
          </a:p>
          <a:p>
            <a:pPr algn="ctr" eaLnBrk="1" hangingPunct="1">
              <a:buFont typeface="Arial" charset="0"/>
              <a:buNone/>
            </a:pPr>
            <a:r>
              <a:rPr lang="ru-RU" smtClean="0">
                <a:solidFill>
                  <a:schemeClr val="tx2"/>
                </a:solidFill>
              </a:rPr>
              <a:t>К </a:t>
            </a:r>
            <a:r>
              <a:rPr lang="ru-RU" b="1" smtClean="0">
                <a:solidFill>
                  <a:schemeClr val="tx2"/>
                </a:solidFill>
              </a:rPr>
              <a:t>1940</a:t>
            </a:r>
            <a:r>
              <a:rPr lang="ru-RU" smtClean="0">
                <a:solidFill>
                  <a:schemeClr val="tx2"/>
                </a:solidFill>
              </a:rPr>
              <a:t> году в основном было закончено строительство улицы Железнодорожников.</a:t>
            </a:r>
          </a:p>
          <a:p>
            <a:pPr algn="ctr" eaLnBrk="1" hangingPunct="1">
              <a:buFont typeface="Arial" charset="0"/>
              <a:buNone/>
            </a:pPr>
            <a:endParaRPr lang="ru-RU" smtClean="0">
              <a:solidFill>
                <a:schemeClr val="tx2"/>
              </a:solidFill>
            </a:endParaRPr>
          </a:p>
          <a:p>
            <a:pPr algn="ctr" eaLnBrk="1" hangingPunct="1">
              <a:buFont typeface="Arial" charset="0"/>
              <a:buNone/>
            </a:pPr>
            <a:r>
              <a:rPr lang="ru-RU" smtClean="0">
                <a:solidFill>
                  <a:schemeClr val="tx2"/>
                </a:solidFill>
              </a:rPr>
              <a:t>С </a:t>
            </a:r>
            <a:r>
              <a:rPr lang="ru-RU" b="1" smtClean="0">
                <a:solidFill>
                  <a:schemeClr val="tx2"/>
                </a:solidFill>
              </a:rPr>
              <a:t>1934 </a:t>
            </a:r>
            <a:r>
              <a:rPr lang="ru-RU" smtClean="0">
                <a:solidFill>
                  <a:schemeClr val="tx2"/>
                </a:solidFill>
              </a:rPr>
              <a:t>года по </a:t>
            </a:r>
            <a:r>
              <a:rPr lang="ru-RU" b="1" smtClean="0">
                <a:solidFill>
                  <a:schemeClr val="tx2"/>
                </a:solidFill>
              </a:rPr>
              <a:t>1941</a:t>
            </a:r>
            <a:r>
              <a:rPr lang="ru-RU" smtClean="0">
                <a:solidFill>
                  <a:schemeClr val="tx2"/>
                </a:solidFill>
              </a:rPr>
              <a:t> год дети рабочих учатся в начальной школе деревни Сажино.</a:t>
            </a:r>
          </a:p>
        </p:txBody>
      </p:sp>
    </p:spTree>
    <p:custDataLst>
      <p:tags r:id="rId1"/>
    </p:custDataLst>
  </p:cSld>
  <p:clrMapOvr>
    <a:masterClrMapping/>
  </p:clrMapOvr>
  <p:transition advTm="1128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1941 год – на станции Ключевая открыта </a:t>
            </a:r>
            <a:b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Зуевская начальная школа</a:t>
            </a:r>
            <a:endParaRPr lang="ru-RU" sz="2800" dirty="0" smtClean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9219" name="Picture 10" descr="img00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1268413"/>
            <a:ext cx="8034337" cy="3529012"/>
          </a:xfrm>
          <a:noFill/>
        </p:spPr>
      </p:pic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3111500" y="38084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ru-RU"/>
          </a:p>
        </p:txBody>
      </p:sp>
      <p:sp>
        <p:nvSpPr>
          <p:cNvPr id="9221" name="Text Box 11"/>
          <p:cNvSpPr txBox="1">
            <a:spLocks noChangeArrowheads="1"/>
          </p:cNvSpPr>
          <p:nvPr/>
        </p:nvSpPr>
        <p:spPr bwMode="auto">
          <a:xfrm>
            <a:off x="611188" y="5013325"/>
            <a:ext cx="8064500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>
                <a:solidFill>
                  <a:schemeClr val="tx2"/>
                </a:solidFill>
              </a:rPr>
              <a:t>Первое здание школы на станции Ключевая (железнодорожная казарма) Директор </a:t>
            </a:r>
            <a:r>
              <a:rPr lang="ru-RU" sz="2000" b="1">
                <a:solidFill>
                  <a:schemeClr val="tx2"/>
                </a:solidFill>
              </a:rPr>
              <a:t>Прокопьева Александра Гавриловна</a:t>
            </a:r>
            <a:r>
              <a:rPr lang="ru-RU">
                <a:solidFill>
                  <a:schemeClr val="tx2"/>
                </a:solidFill>
              </a:rPr>
              <a:t>. 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>
                <a:solidFill>
                  <a:schemeClr val="tx2"/>
                </a:solidFill>
              </a:rPr>
              <a:t>В годы Великой Отечественной войны в школе работают учителя, эвакуированные из районов военных действий.</a:t>
            </a:r>
          </a:p>
          <a:p>
            <a:pPr eaLnBrk="1" hangingPunct="1">
              <a:spcBef>
                <a:spcPct val="50000"/>
              </a:spcBef>
            </a:pPr>
            <a:endParaRPr lang="ru-RU"/>
          </a:p>
          <a:p>
            <a:pPr eaLnBrk="1" hangingPunct="1">
              <a:spcBef>
                <a:spcPct val="50000"/>
              </a:spcBef>
            </a:pPr>
            <a:endParaRPr lang="ru-RU"/>
          </a:p>
          <a:p>
            <a:pPr eaLnBrk="1" hangingPunct="1">
              <a:spcBef>
                <a:spcPct val="50000"/>
              </a:spcBef>
            </a:pPr>
            <a:endParaRPr lang="ru-RU"/>
          </a:p>
        </p:txBody>
      </p:sp>
      <p:sp>
        <p:nvSpPr>
          <p:cNvPr id="9222" name="Text Box 13"/>
          <p:cNvSpPr txBox="1">
            <a:spLocks noChangeArrowheads="1"/>
          </p:cNvSpPr>
          <p:nvPr/>
        </p:nvSpPr>
        <p:spPr bwMode="auto">
          <a:xfrm>
            <a:off x="323850" y="5373688"/>
            <a:ext cx="86407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ru-RU"/>
          </a:p>
        </p:txBody>
      </p:sp>
    </p:spTree>
  </p:cSld>
  <p:clrMapOvr>
    <a:masterClrMapping/>
  </p:clrMapOvr>
  <p:transition advTm="1512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23850" y="333375"/>
            <a:ext cx="8424863" cy="201612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1800" smtClean="0">
                <a:solidFill>
                  <a:schemeClr val="tx2"/>
                </a:solidFill>
              </a:rPr>
              <a:t>Немного позднее Зуевская начальная школа преобразовалась в Зуевскую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1800" smtClean="0">
                <a:solidFill>
                  <a:schemeClr val="tx2"/>
                </a:solidFill>
              </a:rPr>
              <a:t>«семилетку».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1800" smtClean="0">
                <a:solidFill>
                  <a:schemeClr val="tx2"/>
                </a:solidFill>
              </a:rPr>
              <a:t>На смену Прокопьевой А.Г. на должность директора Зуевской семилетней школы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1800" smtClean="0">
                <a:solidFill>
                  <a:schemeClr val="tx2"/>
                </a:solidFill>
              </a:rPr>
              <a:t>заступил </a:t>
            </a:r>
            <a:r>
              <a:rPr lang="ru-RU" sz="1800" b="1" smtClean="0">
                <a:solidFill>
                  <a:schemeClr val="tx2"/>
                </a:solidFill>
              </a:rPr>
              <a:t>Артемьевский (??).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1800" b="1" smtClean="0">
                <a:solidFill>
                  <a:schemeClr val="tx2"/>
                </a:solidFill>
              </a:rPr>
              <a:t>1 сентября 1954 года</a:t>
            </a:r>
            <a:r>
              <a:rPr lang="ru-RU" sz="1800" smtClean="0">
                <a:solidFill>
                  <a:schemeClr val="tx2"/>
                </a:solidFill>
              </a:rPr>
              <a:t> Зуевская семилетняя школа преобразовалась в Ключевскую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1800" smtClean="0">
                <a:solidFill>
                  <a:schemeClr val="tx2"/>
                </a:solidFill>
              </a:rPr>
              <a:t>семилетнюю школу (день рождение нашей школы, начало отсчета ее лет – 55).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ru-RU" sz="1800" b="1" smtClean="0"/>
          </a:p>
        </p:txBody>
      </p:sp>
      <p:pic>
        <p:nvPicPr>
          <p:cNvPr id="10243" name="Picture 9" descr="img00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03438" y="2273300"/>
            <a:ext cx="4556125" cy="3709988"/>
          </a:xfrm>
          <a:noFill/>
        </p:spPr>
      </p:pic>
      <p:sp>
        <p:nvSpPr>
          <p:cNvPr id="10244" name="Text Box 10"/>
          <p:cNvSpPr txBox="1">
            <a:spLocks noChangeArrowheads="1"/>
          </p:cNvSpPr>
          <p:nvPr/>
        </p:nvSpPr>
        <p:spPr bwMode="auto">
          <a:xfrm>
            <a:off x="250825" y="6021388"/>
            <a:ext cx="8569325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>
                <a:solidFill>
                  <a:schemeClr val="tx2"/>
                </a:solidFill>
              </a:rPr>
              <a:t>Первый директор – </a:t>
            </a:r>
            <a:r>
              <a:rPr lang="ru-RU" b="1">
                <a:solidFill>
                  <a:schemeClr val="tx2"/>
                </a:solidFill>
              </a:rPr>
              <a:t>Смирнов Василий Никонорович</a:t>
            </a:r>
            <a:r>
              <a:rPr lang="ru-RU">
                <a:solidFill>
                  <a:schemeClr val="tx2"/>
                </a:solidFill>
              </a:rPr>
              <a:t>, 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>
                <a:solidFill>
                  <a:schemeClr val="tx2"/>
                </a:solidFill>
              </a:rPr>
              <a:t>преподаватель истории.</a:t>
            </a:r>
          </a:p>
        </p:txBody>
      </p:sp>
    </p:spTree>
    <p:custDataLst>
      <p:tags r:id="rId1"/>
    </p:custDataLst>
  </p:cSld>
  <p:clrMapOvr>
    <a:masterClrMapping/>
  </p:clrMapOvr>
  <p:transition advTm="15616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7|5.1|8.6|3.3|3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2.9|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|3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|1.5|1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|2.4|2.|2.2|0.7|0.6|0.6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1.|3.3|7.4|4.7|4.4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594</TotalTime>
  <Words>1464</Words>
  <Application>Microsoft Office PowerPoint</Application>
  <PresentationFormat>Экран (4:3)</PresentationFormat>
  <Paragraphs>222</Paragraphs>
  <Slides>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2" baseType="lpstr">
      <vt:lpstr>Arial</vt:lpstr>
      <vt:lpstr>Calibri</vt:lpstr>
      <vt:lpstr>Monotype Corsiva</vt:lpstr>
      <vt:lpstr>Tahoma</vt:lpstr>
      <vt:lpstr>Times New Roman</vt:lpstr>
      <vt:lpstr>Тема Office</vt:lpstr>
      <vt:lpstr>История школы неразрывно связана  с  историей посёлка  к  55 - летию школы</vt:lpstr>
      <vt:lpstr>Слайд 2</vt:lpstr>
      <vt:lpstr>Слайд 3</vt:lpstr>
      <vt:lpstr>Слайд 4</vt:lpstr>
      <vt:lpstr>Слайд 5</vt:lpstr>
      <vt:lpstr>Слайд 6</vt:lpstr>
      <vt:lpstr>Слайд 7</vt:lpstr>
      <vt:lpstr>1941 год – на станции Ключевая открыта  Зуевская начальная школа</vt:lpstr>
      <vt:lpstr>Слайд 9</vt:lpstr>
      <vt:lpstr>Артемьевский (??) - вверху второй,         Смирнов В.Н. - вверху первый и учащиеся школы</vt:lpstr>
      <vt:lpstr>Слайд 11</vt:lpstr>
      <vt:lpstr>Идет время... Веселятся дети...</vt:lpstr>
      <vt:lpstr>Слайд 13</vt:lpstr>
      <vt:lpstr>60-е годы – директор Игнатьева Серафима Михайловна. Стечением времени увеличивается количество учащихся, увеличивается педагогический коллектив (уже многие лица нам знакомы)</vt:lpstr>
      <vt:lpstr>В 60-е годы строится новая школа,  третье главное здание по улице Пролетарская  (часть этого здания ныне занимает «Торговый центр»)</vt:lpstr>
      <vt:lpstr>Слайд 16</vt:lpstr>
      <vt:lpstr>Год 1968 – в школе обучается 682 ученика. На должность директора школы заступает Доровин Анатолий Иванович и посвящает школе себя долгие годы, до последних дней своей жизни, до марта 1975 года.</vt:lpstr>
      <vt:lpstr>Вид поселка Ключевая в 1968 году</vt:lpstr>
      <vt:lpstr>Годы пионерии </vt:lpstr>
      <vt:lpstr>Какой стремительный шаг у будущих пионеров</vt:lpstr>
      <vt:lpstr>Класс 3а У них волнующий и торжественный момент  Всмотритесь в их лица</vt:lpstr>
      <vt:lpstr>Класс 3б. Узнаете?</vt:lpstr>
      <vt:lpstr>Слайд 23</vt:lpstr>
      <vt:lpstr>Слайд 24</vt:lpstr>
      <vt:lpstr>Слайд 25</vt:lpstr>
      <vt:lpstr>Слайд 26</vt:lpstr>
      <vt:lpstr>Некоторые экспонаты «Школьного музея»</vt:lpstr>
      <vt:lpstr>Слайд 28</vt:lpstr>
      <vt:lpstr>Слайд 29</vt:lpstr>
      <vt:lpstr>Слайд 30</vt:lpstr>
      <vt:lpstr>Слайд 31</vt:lpstr>
      <vt:lpstr>Слайд 32</vt:lpstr>
      <vt:lpstr>Состав педагогического коллектива в 1999 года</vt:lpstr>
      <vt:lpstr>Слайд 34</vt:lpstr>
      <vt:lpstr>Состав педагогического коллектива в 2009 году</vt:lpstr>
      <vt:lpstr>Директор МОУ СОШ п.Ключевая  Морозов Виктор Николаевич 2009 год</vt:lpstr>
      <vt:lpstr>Завуч МОУ СОШ п.Ключевая  Фатихова Альмира Идрисовна  2009 год</vt:lpstr>
      <vt:lpstr>Повара школьной столовой Азанова Нина Дмитриевна, Медведева Валентина Васильевна,  очень довольны своей новой установкой  2009 год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школы неразрывно связана  с  историей поселка</dc:title>
  <dc:creator>Бузорины</dc:creator>
  <cp:lastModifiedBy>alya</cp:lastModifiedBy>
  <cp:revision>35</cp:revision>
  <dcterms:created xsi:type="dcterms:W3CDTF">2010-02-02T09:04:35Z</dcterms:created>
  <dcterms:modified xsi:type="dcterms:W3CDTF">2016-03-13T15:36:54Z</dcterms:modified>
</cp:coreProperties>
</file>